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8229600" cx="14630400"/>
  <p:notesSz cx="8229600" cy="14630400"/>
  <p:embeddedFontLst>
    <p:embeddedFont>
      <p:font typeface="Montserrat"/>
      <p:regular r:id="rId21"/>
      <p:bold r:id="rId22"/>
      <p:italic r:id="rId23"/>
      <p:boldItalic r:id="rId24"/>
    </p:embeddedFont>
    <p:embeddedFont>
      <p:font typeface="Montserrat Medium"/>
      <p:regular r:id="rId25"/>
      <p:bold r:id="rId26"/>
      <p:italic r:id="rId27"/>
      <p:boldItalic r:id="rId28"/>
    </p:embeddedFont>
    <p:embeddedFont>
      <p:font typeface="Barlow"/>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Barlow-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116a3a0c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116a3a0c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5116a3a0c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116a3a0c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116a3a0c2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5116a3a0c2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116a3a0c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116a3a0c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35116a3a0c2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116a3a0c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116a3a0c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5116a3a0c2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116a3a0c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116a3a0c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5116a3a0c2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116a3a0c2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116a3a0c2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g35116a3a0c2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EE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hyperlink" Target="mailto:hemanth.kumar@email.com" TargetMode="External"/><Relationship Id="rId5" Type="http://schemas.openxmlformats.org/officeDocument/2006/relationships/hyperlink" Target="mailto:hemanth.kumar@email.com" TargetMode="External"/><Relationship Id="rId6" Type="http://schemas.openxmlformats.org/officeDocument/2006/relationships/hyperlink" Target="mailto:hemanth.kumar@email.com" TargetMode="External"/><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565250" y="-107325"/>
            <a:ext cx="5486400" cy="8229600"/>
          </a:xfrm>
          <a:prstGeom prst="rect">
            <a:avLst/>
          </a:prstGeom>
          <a:noFill/>
          <a:ln>
            <a:noFill/>
          </a:ln>
        </p:spPr>
      </p:pic>
      <p:sp>
        <p:nvSpPr>
          <p:cNvPr id="57" name="Google Shape;57;p13"/>
          <p:cNvSpPr/>
          <p:nvPr/>
        </p:nvSpPr>
        <p:spPr>
          <a:xfrm>
            <a:off x="2381329" y="696100"/>
            <a:ext cx="4299900" cy="1425300"/>
          </a:xfrm>
          <a:prstGeom prst="rect">
            <a:avLst/>
          </a:prstGeom>
          <a:noFill/>
          <a:ln>
            <a:noFill/>
          </a:ln>
        </p:spPr>
        <p:txBody>
          <a:bodyPr anchorCtr="0" anchor="t" bIns="0" lIns="0" spcFirstLastPara="1" rIns="0" wrap="square" tIns="0">
            <a:noAutofit/>
          </a:bodyPr>
          <a:lstStyle/>
          <a:p>
            <a:pPr indent="0" lvl="0" marL="0" marR="0" rtl="0" algn="ctr">
              <a:lnSpc>
                <a:spcPct val="125842"/>
              </a:lnSpc>
              <a:spcBef>
                <a:spcPts val="0"/>
              </a:spcBef>
              <a:spcAft>
                <a:spcPts val="0"/>
              </a:spcAft>
              <a:buClr>
                <a:srgbClr val="7068F4"/>
              </a:buClr>
              <a:buSzPts val="4450"/>
              <a:buFont typeface="Barlow"/>
              <a:buNone/>
            </a:pPr>
            <a:r>
              <a:rPr b="1" lang="en-US" sz="4450">
                <a:solidFill>
                  <a:srgbClr val="7068F4"/>
                </a:solidFill>
                <a:latin typeface="Barlow"/>
                <a:ea typeface="Barlow"/>
                <a:cs typeface="Barlow"/>
                <a:sym typeface="Barlow"/>
              </a:rPr>
              <a:t>Design Thinking </a:t>
            </a:r>
            <a:endParaRPr b="1" sz="4450">
              <a:solidFill>
                <a:srgbClr val="7068F4"/>
              </a:solidFill>
              <a:latin typeface="Barlow"/>
              <a:ea typeface="Barlow"/>
              <a:cs typeface="Barlow"/>
              <a:sym typeface="Barlow"/>
            </a:endParaRPr>
          </a:p>
          <a:p>
            <a:pPr indent="0" lvl="0" marL="0" marR="0" rtl="0" algn="ctr">
              <a:lnSpc>
                <a:spcPct val="125842"/>
              </a:lnSpc>
              <a:spcBef>
                <a:spcPts val="0"/>
              </a:spcBef>
              <a:spcAft>
                <a:spcPts val="0"/>
              </a:spcAft>
              <a:buClr>
                <a:srgbClr val="7068F4"/>
              </a:buClr>
              <a:buSzPts val="4450"/>
              <a:buFont typeface="Barlow"/>
              <a:buNone/>
            </a:pPr>
            <a:r>
              <a:rPr b="1" lang="en-US" sz="4450">
                <a:solidFill>
                  <a:srgbClr val="7068F4"/>
                </a:solidFill>
                <a:latin typeface="Barlow"/>
                <a:ea typeface="Barlow"/>
                <a:cs typeface="Barlow"/>
                <a:sym typeface="Barlow"/>
              </a:rPr>
              <a:t>&amp; Innovation</a:t>
            </a:r>
            <a:endParaRPr b="0" i="0" sz="4450" u="none" cap="none" strike="noStrike"/>
          </a:p>
        </p:txBody>
      </p:sp>
      <p:sp>
        <p:nvSpPr>
          <p:cNvPr id="58" name="Google Shape;58;p13"/>
          <p:cNvSpPr/>
          <p:nvPr/>
        </p:nvSpPr>
        <p:spPr>
          <a:xfrm>
            <a:off x="2606175" y="2671800"/>
            <a:ext cx="3850200" cy="322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a:off x="3015150" y="2929200"/>
            <a:ext cx="3186300" cy="2709300"/>
          </a:xfrm>
          <a:prstGeom prst="rect">
            <a:avLst/>
          </a:prstGeom>
          <a:noFill/>
          <a:ln>
            <a:noFill/>
          </a:ln>
        </p:spPr>
        <p:txBody>
          <a:bodyPr anchorCtr="0" anchor="t" bIns="0" lIns="0" spcFirstLastPara="1" rIns="0" wrap="square" tIns="0">
            <a:noAutofit/>
          </a:bodyPr>
          <a:lstStyle/>
          <a:p>
            <a:pPr indent="0" lvl="0" marL="0" marR="0" rtl="0" algn="ctr">
              <a:lnSpc>
                <a:spcPct val="158823"/>
              </a:lnSpc>
              <a:spcBef>
                <a:spcPts val="0"/>
              </a:spcBef>
              <a:spcAft>
                <a:spcPts val="0"/>
              </a:spcAft>
              <a:buClr>
                <a:srgbClr val="272525"/>
              </a:buClr>
              <a:buSzPts val="1700"/>
              <a:buFont typeface="Montserrat"/>
              <a:buNone/>
            </a:pPr>
            <a:r>
              <a:rPr b="1" lang="en-US" sz="2500">
                <a:solidFill>
                  <a:srgbClr val="272525"/>
                </a:solidFill>
                <a:latin typeface="Montserrat"/>
                <a:ea typeface="Montserrat"/>
                <a:cs typeface="Montserrat"/>
                <a:sym typeface="Montserrat"/>
              </a:rPr>
              <a:t>Presented by </a:t>
            </a:r>
            <a:endParaRPr b="1" sz="2500">
              <a:solidFill>
                <a:srgbClr val="272525"/>
              </a:solidFill>
              <a:latin typeface="Montserrat"/>
              <a:ea typeface="Montserrat"/>
              <a:cs typeface="Montserrat"/>
              <a:sym typeface="Montserrat"/>
            </a:endParaRPr>
          </a:p>
          <a:p>
            <a:pPr indent="0" lvl="0" marL="0" marR="0" rtl="0" algn="l">
              <a:lnSpc>
                <a:spcPct val="158823"/>
              </a:lnSpc>
              <a:spcBef>
                <a:spcPts val="0"/>
              </a:spcBef>
              <a:spcAft>
                <a:spcPts val="0"/>
              </a:spcAft>
              <a:buClr>
                <a:srgbClr val="272525"/>
              </a:buClr>
              <a:buSzPts val="1700"/>
              <a:buFont typeface="Montserrat"/>
              <a:buNone/>
            </a:pPr>
            <a:r>
              <a:t/>
            </a:r>
            <a:endParaRPr b="1" sz="1700">
              <a:solidFill>
                <a:srgbClr val="272525"/>
              </a:solidFill>
              <a:latin typeface="Montserrat"/>
              <a:ea typeface="Montserrat"/>
              <a:cs typeface="Montserrat"/>
              <a:sym typeface="Montserrat"/>
            </a:endParaRPr>
          </a:p>
          <a:p>
            <a:pPr indent="0" lvl="0" marL="0" marR="0" rtl="0" algn="l">
              <a:lnSpc>
                <a:spcPct val="158823"/>
              </a:lnSpc>
              <a:spcBef>
                <a:spcPts val="0"/>
              </a:spcBef>
              <a:spcAft>
                <a:spcPts val="0"/>
              </a:spcAft>
              <a:buClr>
                <a:srgbClr val="272525"/>
              </a:buClr>
              <a:buSzPts val="1700"/>
              <a:buFont typeface="Montserrat"/>
              <a:buNone/>
            </a:pPr>
            <a:r>
              <a:rPr b="1" lang="en-US" sz="1700">
                <a:solidFill>
                  <a:srgbClr val="272525"/>
                </a:solidFill>
                <a:latin typeface="Montserrat"/>
                <a:ea typeface="Montserrat"/>
                <a:cs typeface="Montserrat"/>
                <a:sym typeface="Montserrat"/>
              </a:rPr>
              <a:t>Hemanth - 23KD1A0220</a:t>
            </a:r>
            <a:endParaRPr b="1" sz="1700">
              <a:solidFill>
                <a:srgbClr val="272525"/>
              </a:solidFill>
              <a:latin typeface="Montserrat"/>
              <a:ea typeface="Montserrat"/>
              <a:cs typeface="Montserrat"/>
              <a:sym typeface="Montserrat"/>
            </a:endParaRPr>
          </a:p>
          <a:p>
            <a:pPr indent="0" lvl="0" marL="0" marR="0" rtl="0" algn="l">
              <a:lnSpc>
                <a:spcPct val="158823"/>
              </a:lnSpc>
              <a:spcBef>
                <a:spcPts val="0"/>
              </a:spcBef>
              <a:spcAft>
                <a:spcPts val="0"/>
              </a:spcAft>
              <a:buClr>
                <a:srgbClr val="272525"/>
              </a:buClr>
              <a:buSzPts val="1700"/>
              <a:buFont typeface="Montserrat"/>
              <a:buNone/>
            </a:pPr>
            <a:r>
              <a:rPr b="1" lang="en-US" sz="1700">
                <a:solidFill>
                  <a:srgbClr val="272525"/>
                </a:solidFill>
                <a:latin typeface="Montserrat"/>
                <a:ea typeface="Montserrat"/>
                <a:cs typeface="Montserrat"/>
                <a:sym typeface="Montserrat"/>
              </a:rPr>
              <a:t>Sirisha       - 23KD1A0244</a:t>
            </a:r>
            <a:endParaRPr b="1" sz="1700">
              <a:solidFill>
                <a:srgbClr val="272525"/>
              </a:solidFill>
              <a:latin typeface="Montserrat"/>
              <a:ea typeface="Montserrat"/>
              <a:cs typeface="Montserrat"/>
              <a:sym typeface="Montserrat"/>
            </a:endParaRPr>
          </a:p>
          <a:p>
            <a:pPr indent="0" lvl="0" marL="0" marR="0" rtl="0" algn="l">
              <a:lnSpc>
                <a:spcPct val="158823"/>
              </a:lnSpc>
              <a:spcBef>
                <a:spcPts val="0"/>
              </a:spcBef>
              <a:spcAft>
                <a:spcPts val="0"/>
              </a:spcAft>
              <a:buClr>
                <a:srgbClr val="272525"/>
              </a:buClr>
              <a:buSzPts val="1700"/>
              <a:buFont typeface="Montserrat"/>
              <a:buNone/>
            </a:pPr>
            <a:r>
              <a:rPr b="1" lang="en-US" sz="1700">
                <a:solidFill>
                  <a:srgbClr val="272525"/>
                </a:solidFill>
                <a:latin typeface="Montserrat"/>
                <a:ea typeface="Montserrat"/>
                <a:cs typeface="Montserrat"/>
                <a:sym typeface="Montserrat"/>
              </a:rPr>
              <a:t>Tejash        - 23KD1A0248</a:t>
            </a:r>
            <a:endParaRPr b="1" sz="1700">
              <a:solidFill>
                <a:srgbClr val="272525"/>
              </a:solidFill>
              <a:latin typeface="Montserrat"/>
              <a:ea typeface="Montserrat"/>
              <a:cs typeface="Montserrat"/>
              <a:sym typeface="Montserrat"/>
            </a:endParaRPr>
          </a:p>
          <a:p>
            <a:pPr indent="0" lvl="0" marL="0" marR="0" rtl="0" algn="l">
              <a:lnSpc>
                <a:spcPct val="158823"/>
              </a:lnSpc>
              <a:spcBef>
                <a:spcPts val="0"/>
              </a:spcBef>
              <a:spcAft>
                <a:spcPts val="0"/>
              </a:spcAft>
              <a:buClr>
                <a:srgbClr val="272525"/>
              </a:buClr>
              <a:buSzPts val="1700"/>
              <a:buFont typeface="Montserrat"/>
              <a:buNone/>
            </a:pPr>
            <a:r>
              <a:rPr b="1" lang="en-US" sz="1700">
                <a:solidFill>
                  <a:srgbClr val="272525"/>
                </a:solidFill>
                <a:latin typeface="Montserrat"/>
                <a:ea typeface="Montserrat"/>
                <a:cs typeface="Montserrat"/>
                <a:sym typeface="Montserrat"/>
              </a:rPr>
              <a:t>Manasa     - 24KD5A0206</a:t>
            </a:r>
            <a:endParaRPr b="1" sz="1700">
              <a:solidFill>
                <a:srgbClr val="272525"/>
              </a:solidFill>
              <a:latin typeface="Montserrat"/>
              <a:ea typeface="Montserrat"/>
              <a:cs typeface="Montserrat"/>
              <a:sym typeface="Montserrat"/>
            </a:endParaRPr>
          </a:p>
        </p:txBody>
      </p:sp>
      <p:sp>
        <p:nvSpPr>
          <p:cNvPr id="60" name="Google Shape;60;p13"/>
          <p:cNvSpPr/>
          <p:nvPr/>
        </p:nvSpPr>
        <p:spPr>
          <a:xfrm>
            <a:off x="6244709" y="6325195"/>
            <a:ext cx="346591" cy="346591"/>
          </a:xfrm>
          <a:prstGeom prst="roundRect">
            <a:avLst>
              <a:gd fmla="val 2638004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a:off x="1945725" y="6070300"/>
            <a:ext cx="5171100" cy="1672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b="1" lang="en-US" sz="2000">
                <a:solidFill>
                  <a:schemeClr val="dk1"/>
                </a:solidFill>
                <a:latin typeface="Calibri"/>
                <a:ea typeface="Calibri"/>
                <a:cs typeface="Calibri"/>
                <a:sym typeface="Calibri"/>
              </a:rPr>
              <a:t>UNDER THE </a:t>
            </a:r>
            <a:r>
              <a:rPr b="1" lang="en-US" sz="2000">
                <a:solidFill>
                  <a:schemeClr val="dk1"/>
                </a:solidFill>
                <a:latin typeface="Calibri"/>
                <a:ea typeface="Calibri"/>
                <a:cs typeface="Calibri"/>
                <a:sym typeface="Calibri"/>
              </a:rPr>
              <a:t>GUIDANCE</a:t>
            </a:r>
            <a:r>
              <a:rPr b="1" lang="en-US" sz="2000">
                <a:solidFill>
                  <a:schemeClr val="dk1"/>
                </a:solidFill>
                <a:latin typeface="Calibri"/>
                <a:ea typeface="Calibri"/>
                <a:cs typeface="Calibri"/>
                <a:sym typeface="Calibri"/>
              </a:rPr>
              <a:t> OF: </a:t>
            </a:r>
            <a:endParaRPr b="1" sz="20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rPr b="1" lang="en-US" sz="2000">
                <a:solidFill>
                  <a:schemeClr val="dk1"/>
                </a:solidFill>
                <a:latin typeface="Calibri"/>
                <a:ea typeface="Calibri"/>
                <a:cs typeface="Calibri"/>
                <a:sym typeface="Calibri"/>
              </a:rPr>
              <a:t>Mr. B. Ram VaraPrasad,</a:t>
            </a:r>
            <a:r>
              <a:rPr b="1" lang="en-US" sz="1200">
                <a:solidFill>
                  <a:schemeClr val="dk1"/>
                </a:solidFill>
                <a:latin typeface="Calibri"/>
                <a:ea typeface="Calibri"/>
                <a:cs typeface="Calibri"/>
                <a:sym typeface="Calibri"/>
              </a:rPr>
              <a:t>(Ph.D)</a:t>
            </a:r>
            <a:endParaRPr b="1" sz="20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rPr b="1" lang="en-US" sz="2000">
                <a:solidFill>
                  <a:schemeClr val="dk1"/>
                </a:solidFill>
                <a:latin typeface="Calibri"/>
                <a:ea typeface="Calibri"/>
                <a:cs typeface="Calibri"/>
                <a:sym typeface="Calibri"/>
              </a:rPr>
              <a:t>Assistant Professor</a:t>
            </a:r>
            <a:r>
              <a:rPr b="1"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Department Of</a:t>
            </a:r>
            <a:r>
              <a:rPr b="1" lang="en-US" sz="2000">
                <a:solidFill>
                  <a:schemeClr val="dk1"/>
                </a:solidFill>
                <a:latin typeface="Calibri"/>
                <a:ea typeface="Calibri"/>
                <a:cs typeface="Calibri"/>
                <a:sym typeface="Calibri"/>
              </a:rPr>
              <a:t> EEE,</a:t>
            </a:r>
            <a:endParaRPr b="1" sz="20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b="1" lang="en-US" sz="2000">
                <a:solidFill>
                  <a:schemeClr val="dk1"/>
                </a:solidFill>
                <a:latin typeface="Calibri"/>
                <a:ea typeface="Calibri"/>
                <a:cs typeface="Calibri"/>
                <a:sym typeface="Calibri"/>
              </a:rPr>
              <a:t>LIET (A).</a:t>
            </a:r>
            <a:endParaRPr b="1" sz="20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22"/>
          <p:cNvPicPr preferRelativeResize="0"/>
          <p:nvPr/>
        </p:nvPicPr>
        <p:blipFill rotWithShape="1">
          <a:blip r:embed="rId3">
            <a:alphaModFix/>
          </a:blip>
          <a:srcRect b="0" l="0" r="0" t="0"/>
          <a:stretch/>
        </p:blipFill>
        <p:spPr>
          <a:xfrm>
            <a:off x="0" y="0"/>
            <a:ext cx="14630400" cy="2708196"/>
          </a:xfrm>
          <a:prstGeom prst="rect">
            <a:avLst/>
          </a:prstGeom>
          <a:noFill/>
          <a:ln>
            <a:noFill/>
          </a:ln>
        </p:spPr>
      </p:pic>
      <p:sp>
        <p:nvSpPr>
          <p:cNvPr id="200" name="Google Shape;200;p22"/>
          <p:cNvSpPr/>
          <p:nvPr/>
        </p:nvSpPr>
        <p:spPr>
          <a:xfrm>
            <a:off x="758309" y="4429958"/>
            <a:ext cx="8083034"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Define: Point of View Statement</a:t>
            </a:r>
            <a:endParaRPr b="0" i="0" sz="4450" u="none" cap="none" strike="noStrike"/>
          </a:p>
        </p:txBody>
      </p:sp>
      <p:sp>
        <p:nvSpPr>
          <p:cNvPr id="201" name="Google Shape;201;p22"/>
          <p:cNvSpPr/>
          <p:nvPr/>
        </p:nvSpPr>
        <p:spPr>
          <a:xfrm>
            <a:off x="758309" y="5467588"/>
            <a:ext cx="13113782"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Students and faculty require a centralized, digital platform to manage leave applications efficiently. This system should ensure transparency in tracking and approvals to mitigate confusion and avoid unnecessary delays caused by the outdated manual process.</a:t>
            </a:r>
            <a:endParaRPr b="0" i="0" sz="1700" u="none" cap="none" strike="noStrike"/>
          </a:p>
        </p:txBody>
      </p:sp>
      <p:pic>
        <p:nvPicPr>
          <p:cNvPr id="202" name="Google Shape;202;p22"/>
          <p:cNvPicPr preferRelativeResize="0"/>
          <p:nvPr/>
        </p:nvPicPr>
        <p:blipFill>
          <a:blip r:embed="rId4">
            <a:alphaModFix/>
          </a:blip>
          <a:stretch>
            <a:fillRect/>
          </a:stretch>
        </p:blipFill>
        <p:spPr>
          <a:xfrm>
            <a:off x="12011675" y="7371143"/>
            <a:ext cx="2514600" cy="77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preencoded.png" id="208" name="Google Shape;208;p2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09" name="Google Shape;209;p23"/>
          <p:cNvSpPr/>
          <p:nvPr/>
        </p:nvSpPr>
        <p:spPr>
          <a:xfrm>
            <a:off x="6153388" y="832009"/>
            <a:ext cx="7810024" cy="1253728"/>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7068F4"/>
              </a:buClr>
              <a:buSzPts val="3900"/>
              <a:buFont typeface="Barlow"/>
              <a:buNone/>
            </a:pPr>
            <a:r>
              <a:rPr b="1" i="0" lang="en-US" sz="3900" u="none" cap="none" strike="noStrike">
                <a:solidFill>
                  <a:srgbClr val="7068F4"/>
                </a:solidFill>
                <a:latin typeface="Barlow"/>
                <a:ea typeface="Barlow"/>
                <a:cs typeface="Barlow"/>
                <a:sym typeface="Barlow"/>
              </a:rPr>
              <a:t>Ideation: Generating Innovative Solutions</a:t>
            </a:r>
            <a:endParaRPr b="0" i="0" sz="3900" u="none" cap="none" strike="noStrike"/>
          </a:p>
        </p:txBody>
      </p:sp>
      <p:sp>
        <p:nvSpPr>
          <p:cNvPr id="210" name="Google Shape;210;p23"/>
          <p:cNvSpPr/>
          <p:nvPr/>
        </p:nvSpPr>
        <p:spPr>
          <a:xfrm>
            <a:off x="6153388" y="2371606"/>
            <a:ext cx="7810024" cy="1113592"/>
          </a:xfrm>
          <a:prstGeom prst="roundRect">
            <a:avLst>
              <a:gd fmla="val 15403" name="adj"/>
            </a:avLst>
          </a:prstGeom>
          <a:solidFill>
            <a:srgbClr val="EEEFF5"/>
          </a:solidFill>
          <a:ln>
            <a:noFill/>
          </a:ln>
          <a:effectLst>
            <a:outerShdw blurRad="46990" rotWithShape="0" algn="bl" dir="13500000" dist="2286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343888" y="2562106"/>
            <a:ext cx="3474006" cy="31337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950"/>
              <a:buFont typeface="Barlow"/>
              <a:buNone/>
            </a:pPr>
            <a:r>
              <a:rPr b="1" i="0" lang="en-US" sz="1950" u="none" cap="none" strike="noStrike">
                <a:solidFill>
                  <a:srgbClr val="272525"/>
                </a:solidFill>
                <a:latin typeface="Barlow"/>
                <a:ea typeface="Barlow"/>
                <a:cs typeface="Barlow"/>
                <a:sym typeface="Barlow"/>
              </a:rPr>
              <a:t>Digital Leave Application Portal</a:t>
            </a:r>
            <a:endParaRPr b="0" i="0" sz="1950" u="none" cap="none" strike="noStrike"/>
          </a:p>
        </p:txBody>
      </p:sp>
      <p:sp>
        <p:nvSpPr>
          <p:cNvPr id="212" name="Google Shape;212;p23"/>
          <p:cNvSpPr/>
          <p:nvPr/>
        </p:nvSpPr>
        <p:spPr>
          <a:xfrm>
            <a:off x="6343888" y="2989778"/>
            <a:ext cx="7429024" cy="30491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Montserrat"/>
              <a:buNone/>
            </a:pPr>
            <a:r>
              <a:rPr b="0" i="0" lang="en-US" sz="1500" u="none" cap="none" strike="noStrike">
                <a:solidFill>
                  <a:srgbClr val="272525"/>
                </a:solidFill>
                <a:latin typeface="Montserrat"/>
                <a:ea typeface="Montserrat"/>
                <a:cs typeface="Montserrat"/>
                <a:sym typeface="Montserrat"/>
              </a:rPr>
              <a:t>Enables students to apply and track leave requests online seamlessly.</a:t>
            </a:r>
            <a:endParaRPr b="0" i="0" sz="1500" u="none" cap="none" strike="noStrike"/>
          </a:p>
        </p:txBody>
      </p:sp>
      <p:sp>
        <p:nvSpPr>
          <p:cNvPr id="213" name="Google Shape;213;p23"/>
          <p:cNvSpPr/>
          <p:nvPr/>
        </p:nvSpPr>
        <p:spPr>
          <a:xfrm>
            <a:off x="6153388" y="3675698"/>
            <a:ext cx="7810024" cy="1113592"/>
          </a:xfrm>
          <a:prstGeom prst="roundRect">
            <a:avLst>
              <a:gd fmla="val 15403" name="adj"/>
            </a:avLst>
          </a:prstGeom>
          <a:solidFill>
            <a:srgbClr val="EEEFF5"/>
          </a:solidFill>
          <a:ln>
            <a:noFill/>
          </a:ln>
          <a:effectLst>
            <a:outerShdw blurRad="46990" rotWithShape="0" algn="bl" dir="13500000" dist="2286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6343888" y="3866198"/>
            <a:ext cx="3529370" cy="31337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950"/>
              <a:buFont typeface="Barlow"/>
              <a:buNone/>
            </a:pPr>
            <a:r>
              <a:rPr b="1" i="0" lang="en-US" sz="1950" u="none" cap="none" strike="noStrike">
                <a:solidFill>
                  <a:srgbClr val="272525"/>
                </a:solidFill>
                <a:latin typeface="Barlow"/>
                <a:ea typeface="Barlow"/>
                <a:cs typeface="Barlow"/>
                <a:sym typeface="Barlow"/>
              </a:rPr>
              <a:t>Automated Status Notifications</a:t>
            </a:r>
            <a:endParaRPr b="0" i="0" sz="1950" u="none" cap="none" strike="noStrike"/>
          </a:p>
        </p:txBody>
      </p:sp>
      <p:sp>
        <p:nvSpPr>
          <p:cNvPr id="215" name="Google Shape;215;p23"/>
          <p:cNvSpPr/>
          <p:nvPr/>
        </p:nvSpPr>
        <p:spPr>
          <a:xfrm>
            <a:off x="6343888" y="4293870"/>
            <a:ext cx="7429024" cy="30491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Montserrat"/>
              <a:buNone/>
            </a:pPr>
            <a:r>
              <a:rPr b="0" i="0" lang="en-US" sz="1500" u="none" cap="none" strike="noStrike">
                <a:solidFill>
                  <a:srgbClr val="272525"/>
                </a:solidFill>
                <a:latin typeface="Montserrat"/>
                <a:ea typeface="Montserrat"/>
                <a:cs typeface="Montserrat"/>
                <a:sym typeface="Montserrat"/>
              </a:rPr>
              <a:t>Real-time updates via email and mobile app ensure users remain informed.</a:t>
            </a:r>
            <a:endParaRPr b="0" i="0" sz="1500" u="none" cap="none" strike="noStrike"/>
          </a:p>
        </p:txBody>
      </p:sp>
      <p:sp>
        <p:nvSpPr>
          <p:cNvPr id="216" name="Google Shape;216;p23"/>
          <p:cNvSpPr/>
          <p:nvPr/>
        </p:nvSpPr>
        <p:spPr>
          <a:xfrm>
            <a:off x="6153388" y="4979789"/>
            <a:ext cx="7810024" cy="1113592"/>
          </a:xfrm>
          <a:prstGeom prst="roundRect">
            <a:avLst>
              <a:gd fmla="val 15403" name="adj"/>
            </a:avLst>
          </a:prstGeom>
          <a:solidFill>
            <a:srgbClr val="EEEFF5"/>
          </a:solidFill>
          <a:ln>
            <a:noFill/>
          </a:ln>
          <a:effectLst>
            <a:outerShdw blurRad="46990" rotWithShape="0" algn="bl" dir="13500000" dist="2286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343888" y="5170289"/>
            <a:ext cx="2524363" cy="31337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950"/>
              <a:buFont typeface="Barlow"/>
              <a:buNone/>
            </a:pPr>
            <a:r>
              <a:rPr b="1" i="0" lang="en-US" sz="1950" u="none" cap="none" strike="noStrike">
                <a:solidFill>
                  <a:srgbClr val="272525"/>
                </a:solidFill>
                <a:latin typeface="Barlow"/>
                <a:ea typeface="Barlow"/>
                <a:cs typeface="Barlow"/>
                <a:sym typeface="Barlow"/>
              </a:rPr>
              <a:t>Faculty Approval Panel</a:t>
            </a:r>
            <a:endParaRPr b="0" i="0" sz="1950" u="none" cap="none" strike="noStrike"/>
          </a:p>
        </p:txBody>
      </p:sp>
      <p:sp>
        <p:nvSpPr>
          <p:cNvPr id="218" name="Google Shape;218;p23"/>
          <p:cNvSpPr/>
          <p:nvPr/>
        </p:nvSpPr>
        <p:spPr>
          <a:xfrm>
            <a:off x="6343888" y="5597962"/>
            <a:ext cx="7429024" cy="30491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Montserrat"/>
              <a:buNone/>
            </a:pPr>
            <a:r>
              <a:rPr b="0" i="0" lang="en-US" sz="1500" u="none" cap="none" strike="noStrike">
                <a:solidFill>
                  <a:srgbClr val="272525"/>
                </a:solidFill>
                <a:latin typeface="Montserrat"/>
                <a:ea typeface="Montserrat"/>
                <a:cs typeface="Montserrat"/>
                <a:sym typeface="Montserrat"/>
              </a:rPr>
              <a:t>Facilitates efficient management and approval of requests by faculty online.</a:t>
            </a:r>
            <a:endParaRPr b="0" i="0" sz="1500" u="none" cap="none" strike="noStrike"/>
          </a:p>
        </p:txBody>
      </p:sp>
      <p:sp>
        <p:nvSpPr>
          <p:cNvPr id="219" name="Google Shape;219;p23"/>
          <p:cNvSpPr/>
          <p:nvPr/>
        </p:nvSpPr>
        <p:spPr>
          <a:xfrm>
            <a:off x="6153388" y="6283881"/>
            <a:ext cx="7810024" cy="1113592"/>
          </a:xfrm>
          <a:prstGeom prst="roundRect">
            <a:avLst>
              <a:gd fmla="val 15403" name="adj"/>
            </a:avLst>
          </a:prstGeom>
          <a:solidFill>
            <a:srgbClr val="EEEFF5"/>
          </a:solidFill>
          <a:ln>
            <a:noFill/>
          </a:ln>
          <a:effectLst>
            <a:outerShdw blurRad="46990" rotWithShape="0" algn="bl" dir="13500000" dist="2286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343888" y="6474381"/>
            <a:ext cx="3057644" cy="31337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272525"/>
              </a:buClr>
              <a:buSzPts val="1950"/>
              <a:buFont typeface="Barlow"/>
              <a:buNone/>
            </a:pPr>
            <a:r>
              <a:rPr b="1" i="0" lang="en-US" sz="1950" u="none" cap="none" strike="noStrike">
                <a:solidFill>
                  <a:srgbClr val="272525"/>
                </a:solidFill>
                <a:latin typeface="Barlow"/>
                <a:ea typeface="Barlow"/>
                <a:cs typeface="Barlow"/>
                <a:sym typeface="Barlow"/>
              </a:rPr>
              <a:t>Admin Analytics Dashboard</a:t>
            </a:r>
            <a:endParaRPr b="0" i="0" sz="1950" u="none" cap="none" strike="noStrike"/>
          </a:p>
        </p:txBody>
      </p:sp>
      <p:sp>
        <p:nvSpPr>
          <p:cNvPr id="221" name="Google Shape;221;p23"/>
          <p:cNvSpPr/>
          <p:nvPr/>
        </p:nvSpPr>
        <p:spPr>
          <a:xfrm>
            <a:off x="6343888" y="6902053"/>
            <a:ext cx="7429024" cy="30491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Montserrat"/>
              <a:buNone/>
            </a:pPr>
            <a:r>
              <a:rPr b="0" i="0" lang="en-US" sz="1500" u="none" cap="none" strike="noStrike">
                <a:solidFill>
                  <a:srgbClr val="272525"/>
                </a:solidFill>
                <a:latin typeface="Montserrat"/>
                <a:ea typeface="Montserrat"/>
                <a:cs typeface="Montserrat"/>
                <a:sym typeface="Montserrat"/>
              </a:rPr>
              <a:t>Provides comprehensive reports and insights for streamlined record-keeping.</a:t>
            </a:r>
            <a:endParaRPr b="0" i="0" sz="1500" u="none" cap="none" strike="noStrike"/>
          </a:p>
        </p:txBody>
      </p:sp>
      <p:pic>
        <p:nvPicPr>
          <p:cNvPr id="222" name="Google Shape;222;p23"/>
          <p:cNvPicPr preferRelativeResize="0"/>
          <p:nvPr/>
        </p:nvPicPr>
        <p:blipFill>
          <a:blip r:embed="rId4">
            <a:alphaModFix/>
          </a:blip>
          <a:stretch>
            <a:fillRect/>
          </a:stretch>
        </p:blipFill>
        <p:spPr>
          <a:xfrm>
            <a:off x="12789250" y="7587973"/>
            <a:ext cx="1718695" cy="5273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preencoded.png" id="228" name="Google Shape;228;p2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29" name="Google Shape;229;p24"/>
          <p:cNvSpPr/>
          <p:nvPr/>
        </p:nvSpPr>
        <p:spPr>
          <a:xfrm>
            <a:off x="6193631" y="1051560"/>
            <a:ext cx="7600500" cy="6645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7068F4"/>
              </a:buClr>
              <a:buSzPts val="4150"/>
              <a:buFont typeface="Barlow"/>
              <a:buNone/>
            </a:pPr>
            <a:r>
              <a:rPr b="1" i="0" lang="en-US" sz="4150" u="none" cap="none" strike="noStrike">
                <a:solidFill>
                  <a:srgbClr val="7068F4"/>
                </a:solidFill>
                <a:latin typeface="Barlow"/>
                <a:ea typeface="Barlow"/>
                <a:cs typeface="Barlow"/>
                <a:sym typeface="Barlow"/>
              </a:rPr>
              <a:t>User Journey and Storyboarding</a:t>
            </a:r>
            <a:endParaRPr b="0" i="0" sz="4150" u="none" cap="none" strike="noStrike"/>
          </a:p>
        </p:txBody>
      </p:sp>
      <p:pic>
        <p:nvPicPr>
          <p:cNvPr descr="preencoded.png" id="230" name="Google Shape;230;p24"/>
          <p:cNvPicPr preferRelativeResize="0"/>
          <p:nvPr/>
        </p:nvPicPr>
        <p:blipFill rotWithShape="1">
          <a:blip r:embed="rId4">
            <a:alphaModFix/>
          </a:blip>
          <a:srcRect b="0" l="0" r="0" t="0"/>
          <a:stretch/>
        </p:blipFill>
        <p:spPr>
          <a:xfrm>
            <a:off x="6193631" y="2019181"/>
            <a:ext cx="1010245" cy="1827371"/>
          </a:xfrm>
          <a:prstGeom prst="rect">
            <a:avLst/>
          </a:prstGeom>
          <a:noFill/>
          <a:ln>
            <a:noFill/>
          </a:ln>
        </p:spPr>
      </p:pic>
      <p:sp>
        <p:nvSpPr>
          <p:cNvPr id="231" name="Google Shape;231;p24"/>
          <p:cNvSpPr/>
          <p:nvPr/>
        </p:nvSpPr>
        <p:spPr>
          <a:xfrm>
            <a:off x="7506891" y="2221230"/>
            <a:ext cx="2658900" cy="3324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Barlow"/>
              <a:buNone/>
            </a:pPr>
            <a:r>
              <a:rPr b="1" i="0" lang="en-US" sz="2050" u="none" cap="none" strike="noStrike">
                <a:solidFill>
                  <a:srgbClr val="272525"/>
                </a:solidFill>
                <a:latin typeface="Barlow"/>
                <a:ea typeface="Barlow"/>
                <a:cs typeface="Barlow"/>
                <a:sym typeface="Barlow"/>
              </a:rPr>
              <a:t>Student Application</a:t>
            </a:r>
            <a:endParaRPr b="0" i="0" sz="2050" u="none" cap="none" strike="noStrike"/>
          </a:p>
        </p:txBody>
      </p:sp>
      <p:sp>
        <p:nvSpPr>
          <p:cNvPr id="232" name="Google Shape;232;p24"/>
          <p:cNvSpPr/>
          <p:nvPr/>
        </p:nvSpPr>
        <p:spPr>
          <a:xfrm>
            <a:off x="7506891" y="2674739"/>
            <a:ext cx="6416400" cy="969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Montserrat"/>
              <a:buNone/>
            </a:pPr>
            <a:r>
              <a:rPr b="0" i="0" lang="en-US" sz="1550" u="none" cap="none" strike="noStrike">
                <a:solidFill>
                  <a:srgbClr val="272525"/>
                </a:solidFill>
                <a:latin typeface="Montserrat"/>
                <a:ea typeface="Montserrat"/>
                <a:cs typeface="Montserrat"/>
                <a:sym typeface="Montserrat"/>
              </a:rPr>
              <a:t>The student opens Leave Pilot, selects the leave type and duration, and submits the request with a reason and optional attachment.</a:t>
            </a:r>
            <a:endParaRPr b="0" i="0" sz="1550" u="none" cap="none" strike="noStrike"/>
          </a:p>
        </p:txBody>
      </p:sp>
      <p:pic>
        <p:nvPicPr>
          <p:cNvPr descr="preencoded.png" id="233" name="Google Shape;233;p24"/>
          <p:cNvPicPr preferRelativeResize="0"/>
          <p:nvPr/>
        </p:nvPicPr>
        <p:blipFill rotWithShape="1">
          <a:blip r:embed="rId5">
            <a:alphaModFix/>
          </a:blip>
          <a:srcRect b="0" l="0" r="0" t="0"/>
          <a:stretch/>
        </p:blipFill>
        <p:spPr>
          <a:xfrm>
            <a:off x="6193631" y="3846552"/>
            <a:ext cx="1010245" cy="1504117"/>
          </a:xfrm>
          <a:prstGeom prst="rect">
            <a:avLst/>
          </a:prstGeom>
          <a:noFill/>
          <a:ln>
            <a:noFill/>
          </a:ln>
        </p:spPr>
      </p:pic>
      <p:sp>
        <p:nvSpPr>
          <p:cNvPr id="234" name="Google Shape;234;p24"/>
          <p:cNvSpPr/>
          <p:nvPr/>
        </p:nvSpPr>
        <p:spPr>
          <a:xfrm>
            <a:off x="7506891" y="4048601"/>
            <a:ext cx="2658900" cy="3324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Barlow"/>
              <a:buNone/>
            </a:pPr>
            <a:r>
              <a:rPr b="1" i="0" lang="en-US" sz="2050" u="none" cap="none" strike="noStrike">
                <a:solidFill>
                  <a:srgbClr val="272525"/>
                </a:solidFill>
                <a:latin typeface="Barlow"/>
                <a:ea typeface="Barlow"/>
                <a:cs typeface="Barlow"/>
                <a:sym typeface="Barlow"/>
              </a:rPr>
              <a:t>Faculty Review</a:t>
            </a:r>
            <a:endParaRPr b="0" i="0" sz="2050" u="none" cap="none" strike="noStrike"/>
          </a:p>
        </p:txBody>
      </p:sp>
      <p:sp>
        <p:nvSpPr>
          <p:cNvPr id="235" name="Google Shape;235;p24"/>
          <p:cNvSpPr/>
          <p:nvPr/>
        </p:nvSpPr>
        <p:spPr>
          <a:xfrm>
            <a:off x="7506891" y="4502110"/>
            <a:ext cx="6416400" cy="646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Montserrat"/>
              <a:buNone/>
            </a:pPr>
            <a:r>
              <a:rPr b="0" i="0" lang="en-US" sz="1550" u="none" cap="none" strike="noStrike">
                <a:solidFill>
                  <a:srgbClr val="272525"/>
                </a:solidFill>
                <a:latin typeface="Montserrat"/>
                <a:ea typeface="Montserrat"/>
                <a:cs typeface="Montserrat"/>
                <a:sym typeface="Montserrat"/>
              </a:rPr>
              <a:t>Faculty instantly receive alerts to approve or reject requests via their dashboard, facilitating real-time decisions.</a:t>
            </a:r>
            <a:endParaRPr b="0" i="0" sz="1550" u="none" cap="none" strike="noStrike"/>
          </a:p>
        </p:txBody>
      </p:sp>
      <p:pic>
        <p:nvPicPr>
          <p:cNvPr descr="preencoded.png" id="236" name="Google Shape;236;p24"/>
          <p:cNvPicPr preferRelativeResize="0"/>
          <p:nvPr/>
        </p:nvPicPr>
        <p:blipFill rotWithShape="1">
          <a:blip r:embed="rId6">
            <a:alphaModFix/>
          </a:blip>
          <a:srcRect b="0" l="0" r="0" t="0"/>
          <a:stretch/>
        </p:blipFill>
        <p:spPr>
          <a:xfrm>
            <a:off x="6193631" y="5350669"/>
            <a:ext cx="1010245" cy="1827371"/>
          </a:xfrm>
          <a:prstGeom prst="rect">
            <a:avLst/>
          </a:prstGeom>
          <a:noFill/>
          <a:ln>
            <a:noFill/>
          </a:ln>
        </p:spPr>
      </p:pic>
      <p:sp>
        <p:nvSpPr>
          <p:cNvPr id="237" name="Google Shape;237;p24"/>
          <p:cNvSpPr/>
          <p:nvPr/>
        </p:nvSpPr>
        <p:spPr>
          <a:xfrm>
            <a:off x="7506891" y="5552718"/>
            <a:ext cx="2999400" cy="3324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Barlow"/>
              <a:buNone/>
            </a:pPr>
            <a:r>
              <a:rPr b="1" i="0" lang="en-US" sz="2050" u="none" cap="none" strike="noStrike">
                <a:solidFill>
                  <a:srgbClr val="272525"/>
                </a:solidFill>
                <a:latin typeface="Barlow"/>
                <a:ea typeface="Barlow"/>
                <a:cs typeface="Barlow"/>
                <a:sym typeface="Barlow"/>
              </a:rPr>
              <a:t>Notifications &amp; Reporting</a:t>
            </a:r>
            <a:endParaRPr b="0" i="0" sz="2050" u="none" cap="none" strike="noStrike"/>
          </a:p>
        </p:txBody>
      </p:sp>
      <p:sp>
        <p:nvSpPr>
          <p:cNvPr id="238" name="Google Shape;238;p24"/>
          <p:cNvSpPr/>
          <p:nvPr/>
        </p:nvSpPr>
        <p:spPr>
          <a:xfrm>
            <a:off x="7506891" y="6006227"/>
            <a:ext cx="6416400" cy="969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550"/>
              <a:buFont typeface="Montserrat"/>
              <a:buNone/>
            </a:pPr>
            <a:r>
              <a:rPr b="0" i="0" lang="en-US" sz="1550" u="none" cap="none" strike="noStrike">
                <a:solidFill>
                  <a:srgbClr val="272525"/>
                </a:solidFill>
                <a:latin typeface="Montserrat"/>
                <a:ea typeface="Montserrat"/>
                <a:cs typeface="Montserrat"/>
                <a:sym typeface="Montserrat"/>
              </a:rPr>
              <a:t>Students get immediate updates on status changes. The administration accesses automatic reports for efficient record-keeping.</a:t>
            </a:r>
            <a:endParaRPr b="0" i="0" sz="1550" u="none" cap="none" strike="noStrike"/>
          </a:p>
        </p:txBody>
      </p:sp>
      <p:pic>
        <p:nvPicPr>
          <p:cNvPr id="239" name="Google Shape;239;p24"/>
          <p:cNvPicPr preferRelativeResize="0"/>
          <p:nvPr/>
        </p:nvPicPr>
        <p:blipFill>
          <a:blip r:embed="rId7">
            <a:alphaModFix/>
          </a:blip>
          <a:stretch>
            <a:fillRect/>
          </a:stretch>
        </p:blipFill>
        <p:spPr>
          <a:xfrm>
            <a:off x="12118475" y="7397515"/>
            <a:ext cx="2433885" cy="746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preencoded.png" id="245" name="Google Shape;245;p25"/>
          <p:cNvPicPr preferRelativeResize="0"/>
          <p:nvPr/>
        </p:nvPicPr>
        <p:blipFill rotWithShape="1">
          <a:blip r:embed="rId3">
            <a:alphaModFix/>
          </a:blip>
          <a:srcRect b="0" l="0" r="0" t="0"/>
          <a:stretch/>
        </p:blipFill>
        <p:spPr>
          <a:xfrm>
            <a:off x="0" y="0"/>
            <a:ext cx="14630400" cy="2659023"/>
          </a:xfrm>
          <a:prstGeom prst="rect">
            <a:avLst/>
          </a:prstGeom>
          <a:noFill/>
          <a:ln>
            <a:noFill/>
          </a:ln>
        </p:spPr>
      </p:pic>
      <p:sp>
        <p:nvSpPr>
          <p:cNvPr id="246" name="Google Shape;246;p25"/>
          <p:cNvSpPr/>
          <p:nvPr/>
        </p:nvSpPr>
        <p:spPr>
          <a:xfrm>
            <a:off x="744498" y="3245168"/>
            <a:ext cx="5598000" cy="699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068F4"/>
              </a:buClr>
              <a:buSzPts val="4400"/>
              <a:buFont typeface="Barlow"/>
              <a:buNone/>
            </a:pPr>
            <a:r>
              <a:rPr b="1" i="0" lang="en-US" sz="4400" u="none" cap="none" strike="noStrike">
                <a:solidFill>
                  <a:srgbClr val="7068F4"/>
                </a:solidFill>
                <a:latin typeface="Barlow"/>
                <a:ea typeface="Barlow"/>
                <a:cs typeface="Barlow"/>
                <a:sym typeface="Barlow"/>
              </a:rPr>
              <a:t>Prototype Highlights</a:t>
            </a:r>
            <a:endParaRPr b="0" i="0" sz="4400" u="none" cap="none" strike="noStrike"/>
          </a:p>
        </p:txBody>
      </p:sp>
      <p:sp>
        <p:nvSpPr>
          <p:cNvPr id="247" name="Google Shape;247;p25"/>
          <p:cNvSpPr/>
          <p:nvPr/>
        </p:nvSpPr>
        <p:spPr>
          <a:xfrm>
            <a:off x="744498" y="4263866"/>
            <a:ext cx="6464400" cy="1583400"/>
          </a:xfrm>
          <a:prstGeom prst="roundRect">
            <a:avLst>
              <a:gd fmla="val 12091" name="adj"/>
            </a:avLst>
          </a:prstGeom>
          <a:solidFill>
            <a:srgbClr val="EEEFF5"/>
          </a:solidFill>
          <a:ln>
            <a:noFill/>
          </a:ln>
          <a:effectLst>
            <a:outerShdw blurRad="52070" rotWithShape="0" algn="bl" dir="13500000" dist="2540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957143" y="4476512"/>
            <a:ext cx="2799000" cy="34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Login/Signup</a:t>
            </a:r>
            <a:endParaRPr b="0" i="0" sz="2200" u="none" cap="none" strike="noStrike"/>
          </a:p>
        </p:txBody>
      </p:sp>
      <p:sp>
        <p:nvSpPr>
          <p:cNvPr id="249" name="Google Shape;249;p25"/>
          <p:cNvSpPr/>
          <p:nvPr/>
        </p:nvSpPr>
        <p:spPr>
          <a:xfrm>
            <a:off x="957143" y="4953833"/>
            <a:ext cx="6039000" cy="680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Montserrat"/>
              <a:buNone/>
            </a:pPr>
            <a:r>
              <a:rPr b="0" i="0" lang="en-US" sz="1650" u="none" cap="none" strike="noStrike">
                <a:solidFill>
                  <a:srgbClr val="272525"/>
                </a:solidFill>
                <a:latin typeface="Montserrat"/>
                <a:ea typeface="Montserrat"/>
                <a:cs typeface="Montserrat"/>
                <a:sym typeface="Montserrat"/>
              </a:rPr>
              <a:t>Secure and easy access for students, faculty, and admins with multi-user role management.</a:t>
            </a:r>
            <a:endParaRPr b="0" i="0" sz="1650" u="none" cap="none" strike="noStrike"/>
          </a:p>
        </p:txBody>
      </p:sp>
      <p:sp>
        <p:nvSpPr>
          <p:cNvPr id="250" name="Google Shape;250;p25"/>
          <p:cNvSpPr/>
          <p:nvPr/>
        </p:nvSpPr>
        <p:spPr>
          <a:xfrm>
            <a:off x="7421523" y="4263866"/>
            <a:ext cx="6464400" cy="1583400"/>
          </a:xfrm>
          <a:prstGeom prst="roundRect">
            <a:avLst>
              <a:gd fmla="val 12091" name="adj"/>
            </a:avLst>
          </a:prstGeom>
          <a:solidFill>
            <a:srgbClr val="EEEFF5"/>
          </a:solidFill>
          <a:ln>
            <a:noFill/>
          </a:ln>
          <a:effectLst>
            <a:outerShdw blurRad="52070" rotWithShape="0" algn="bl" dir="13500000" dist="2540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7634168" y="4476512"/>
            <a:ext cx="2799000" cy="34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Leave Request Form</a:t>
            </a:r>
            <a:endParaRPr b="0" i="0" sz="2200" u="none" cap="none" strike="noStrike"/>
          </a:p>
        </p:txBody>
      </p:sp>
      <p:sp>
        <p:nvSpPr>
          <p:cNvPr id="252" name="Google Shape;252;p25"/>
          <p:cNvSpPr/>
          <p:nvPr/>
        </p:nvSpPr>
        <p:spPr>
          <a:xfrm>
            <a:off x="7634168" y="4953833"/>
            <a:ext cx="6039000" cy="680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Montserrat"/>
              <a:buNone/>
            </a:pPr>
            <a:r>
              <a:rPr b="0" i="0" lang="en-US" sz="1650" u="none" cap="none" strike="noStrike">
                <a:solidFill>
                  <a:srgbClr val="272525"/>
                </a:solidFill>
                <a:latin typeface="Montserrat"/>
                <a:ea typeface="Montserrat"/>
                <a:cs typeface="Montserrat"/>
                <a:sym typeface="Montserrat"/>
              </a:rPr>
              <a:t>Simple, responsive design allowing students to select leave type, dates, and attach documents.</a:t>
            </a:r>
            <a:endParaRPr b="0" i="0" sz="1650" u="none" cap="none" strike="noStrike"/>
          </a:p>
        </p:txBody>
      </p:sp>
      <p:sp>
        <p:nvSpPr>
          <p:cNvPr id="253" name="Google Shape;253;p25"/>
          <p:cNvSpPr/>
          <p:nvPr/>
        </p:nvSpPr>
        <p:spPr>
          <a:xfrm>
            <a:off x="744498" y="6059924"/>
            <a:ext cx="6464400" cy="1583400"/>
          </a:xfrm>
          <a:prstGeom prst="roundRect">
            <a:avLst>
              <a:gd fmla="val 12091" name="adj"/>
            </a:avLst>
          </a:prstGeom>
          <a:solidFill>
            <a:srgbClr val="EEEFF5"/>
          </a:solidFill>
          <a:ln>
            <a:noFill/>
          </a:ln>
          <a:effectLst>
            <a:outerShdw blurRad="52070" rotWithShape="0" algn="bl" dir="13500000" dist="2540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957143" y="6272570"/>
            <a:ext cx="2818200" cy="34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Faculty Approval Panel</a:t>
            </a:r>
            <a:endParaRPr b="0" i="0" sz="2200" u="none" cap="none" strike="noStrike"/>
          </a:p>
        </p:txBody>
      </p:sp>
      <p:sp>
        <p:nvSpPr>
          <p:cNvPr id="255" name="Google Shape;255;p25"/>
          <p:cNvSpPr/>
          <p:nvPr/>
        </p:nvSpPr>
        <p:spPr>
          <a:xfrm>
            <a:off x="957143" y="6749891"/>
            <a:ext cx="6039000" cy="680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Montserrat"/>
              <a:buNone/>
            </a:pPr>
            <a:r>
              <a:rPr b="0" i="0" lang="en-US" sz="1650" u="none" cap="none" strike="noStrike">
                <a:solidFill>
                  <a:srgbClr val="272525"/>
                </a:solidFill>
                <a:latin typeface="Montserrat"/>
                <a:ea typeface="Montserrat"/>
                <a:cs typeface="Montserrat"/>
                <a:sym typeface="Montserrat"/>
              </a:rPr>
              <a:t>One-click approval or rejection with real-time notifications to applicants.</a:t>
            </a:r>
            <a:endParaRPr b="0" i="0" sz="1650" u="none" cap="none" strike="noStrike"/>
          </a:p>
        </p:txBody>
      </p:sp>
      <p:sp>
        <p:nvSpPr>
          <p:cNvPr id="256" name="Google Shape;256;p25"/>
          <p:cNvSpPr/>
          <p:nvPr/>
        </p:nvSpPr>
        <p:spPr>
          <a:xfrm>
            <a:off x="7421523" y="6059924"/>
            <a:ext cx="6464400" cy="1583400"/>
          </a:xfrm>
          <a:prstGeom prst="roundRect">
            <a:avLst>
              <a:gd fmla="val 12091" name="adj"/>
            </a:avLst>
          </a:prstGeom>
          <a:solidFill>
            <a:srgbClr val="EEEFF5"/>
          </a:solidFill>
          <a:ln>
            <a:noFill/>
          </a:ln>
          <a:effectLst>
            <a:outerShdw blurRad="52070" rotWithShape="0" algn="bl" dir="13500000" dist="2540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7634168" y="6272570"/>
            <a:ext cx="2799000" cy="34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Reports View</a:t>
            </a:r>
            <a:endParaRPr b="0" i="0" sz="2200" u="none" cap="none" strike="noStrike"/>
          </a:p>
        </p:txBody>
      </p:sp>
      <p:sp>
        <p:nvSpPr>
          <p:cNvPr id="258" name="Google Shape;258;p25"/>
          <p:cNvSpPr/>
          <p:nvPr/>
        </p:nvSpPr>
        <p:spPr>
          <a:xfrm>
            <a:off x="7634168" y="6749891"/>
            <a:ext cx="6039000" cy="680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Montserrat"/>
              <a:buNone/>
            </a:pPr>
            <a:r>
              <a:rPr b="0" i="0" lang="en-US" sz="1650" u="none" cap="none" strike="noStrike">
                <a:solidFill>
                  <a:srgbClr val="272525"/>
                </a:solidFill>
                <a:latin typeface="Montserrat"/>
                <a:ea typeface="Montserrat"/>
                <a:cs typeface="Montserrat"/>
                <a:sym typeface="Montserrat"/>
              </a:rPr>
              <a:t>Admin dashboard consolidates leave data for analysis and compliance tracking.</a:t>
            </a:r>
            <a:endParaRPr b="0" i="0" sz="1650" u="none" cap="none" strike="noStrike"/>
          </a:p>
        </p:txBody>
      </p:sp>
      <p:pic>
        <p:nvPicPr>
          <p:cNvPr id="259" name="Google Shape;259;p25"/>
          <p:cNvPicPr preferRelativeResize="0"/>
          <p:nvPr/>
        </p:nvPicPr>
        <p:blipFill>
          <a:blip r:embed="rId4">
            <a:alphaModFix/>
          </a:blip>
          <a:stretch>
            <a:fillRect/>
          </a:stretch>
        </p:blipFill>
        <p:spPr>
          <a:xfrm>
            <a:off x="11995248" y="7345873"/>
            <a:ext cx="2514600"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p:nvPr/>
        </p:nvSpPr>
        <p:spPr>
          <a:xfrm>
            <a:off x="758309" y="1887855"/>
            <a:ext cx="110202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How Leave Pilot Works: Features &amp; Benefits</a:t>
            </a:r>
            <a:endParaRPr b="0" i="0" sz="4450" u="none" cap="none" strike="noStrike"/>
          </a:p>
        </p:txBody>
      </p:sp>
      <p:sp>
        <p:nvSpPr>
          <p:cNvPr id="266" name="Google Shape;266;p26"/>
          <p:cNvSpPr/>
          <p:nvPr/>
        </p:nvSpPr>
        <p:spPr>
          <a:xfrm>
            <a:off x="758309" y="3142059"/>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Key Features</a:t>
            </a:r>
            <a:endParaRPr b="0" i="0" sz="2200" u="none" cap="none" strike="noStrike"/>
          </a:p>
        </p:txBody>
      </p:sp>
      <p:sp>
        <p:nvSpPr>
          <p:cNvPr id="267" name="Google Shape;267;p26"/>
          <p:cNvSpPr/>
          <p:nvPr/>
        </p:nvSpPr>
        <p:spPr>
          <a:xfrm>
            <a:off x="758309" y="3714869"/>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Secure logins with role-based access</a:t>
            </a:r>
            <a:endParaRPr b="0" i="0" sz="1700" u="none" cap="none" strike="noStrike"/>
          </a:p>
        </p:txBody>
      </p:sp>
      <p:sp>
        <p:nvSpPr>
          <p:cNvPr id="268" name="Google Shape;268;p26"/>
          <p:cNvSpPr/>
          <p:nvPr/>
        </p:nvSpPr>
        <p:spPr>
          <a:xfrm>
            <a:off x="758309" y="4137303"/>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Mobile and PC responsive interface</a:t>
            </a:r>
            <a:endParaRPr b="0" i="0" sz="1700" u="none" cap="none" strike="noStrike"/>
          </a:p>
        </p:txBody>
      </p:sp>
      <p:sp>
        <p:nvSpPr>
          <p:cNvPr id="269" name="Google Shape;269;p26"/>
          <p:cNvSpPr/>
          <p:nvPr/>
        </p:nvSpPr>
        <p:spPr>
          <a:xfrm>
            <a:off x="758309" y="4559737"/>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Real-time leave status updates</a:t>
            </a:r>
            <a:endParaRPr b="0" i="0" sz="1700" u="none" cap="none" strike="noStrike"/>
          </a:p>
        </p:txBody>
      </p:sp>
      <p:sp>
        <p:nvSpPr>
          <p:cNvPr id="270" name="Google Shape;270;p26"/>
          <p:cNvSpPr/>
          <p:nvPr/>
        </p:nvSpPr>
        <p:spPr>
          <a:xfrm>
            <a:off x="758309" y="4982170"/>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Complete transparent history tracking</a:t>
            </a:r>
            <a:endParaRPr b="0" i="0" sz="1700" u="none" cap="none" strike="noStrike"/>
          </a:p>
        </p:txBody>
      </p:sp>
      <p:sp>
        <p:nvSpPr>
          <p:cNvPr id="271" name="Google Shape;271;p26"/>
          <p:cNvSpPr/>
          <p:nvPr/>
        </p:nvSpPr>
        <p:spPr>
          <a:xfrm>
            <a:off x="7587139" y="3142059"/>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Benefits</a:t>
            </a:r>
            <a:endParaRPr b="0" i="0" sz="2200" u="none" cap="none" strike="noStrike"/>
          </a:p>
        </p:txBody>
      </p:sp>
      <p:sp>
        <p:nvSpPr>
          <p:cNvPr id="272" name="Google Shape;272;p26"/>
          <p:cNvSpPr/>
          <p:nvPr/>
        </p:nvSpPr>
        <p:spPr>
          <a:xfrm>
            <a:off x="7587139" y="3714869"/>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Eliminates paperwork and manual errors</a:t>
            </a:r>
            <a:endParaRPr b="0" i="0" sz="1700" u="none" cap="none" strike="noStrike"/>
          </a:p>
        </p:txBody>
      </p:sp>
      <p:sp>
        <p:nvSpPr>
          <p:cNvPr id="273" name="Google Shape;273;p26"/>
          <p:cNvSpPr/>
          <p:nvPr/>
        </p:nvSpPr>
        <p:spPr>
          <a:xfrm>
            <a:off x="7587139" y="4137303"/>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Accelerates approval workflows</a:t>
            </a:r>
            <a:endParaRPr b="0" i="0" sz="1700" u="none" cap="none" strike="noStrike"/>
          </a:p>
        </p:txBody>
      </p:sp>
      <p:sp>
        <p:nvSpPr>
          <p:cNvPr id="274" name="Google Shape;274;p26"/>
          <p:cNvSpPr/>
          <p:nvPr/>
        </p:nvSpPr>
        <p:spPr>
          <a:xfrm>
            <a:off x="7587139" y="4559737"/>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Enhances communication between stakeholders</a:t>
            </a:r>
            <a:endParaRPr b="0" i="0" sz="1700" u="none" cap="none" strike="noStrike"/>
          </a:p>
        </p:txBody>
      </p:sp>
      <p:sp>
        <p:nvSpPr>
          <p:cNvPr id="275" name="Google Shape;275;p26"/>
          <p:cNvSpPr/>
          <p:nvPr/>
        </p:nvSpPr>
        <p:spPr>
          <a:xfrm>
            <a:off x="7587139" y="4982170"/>
            <a:ext cx="6292500" cy="34680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Facilitates detailed reporting and analytics</a:t>
            </a:r>
            <a:endParaRPr b="0" i="0" sz="1700" u="none" cap="none" strike="noStrike"/>
          </a:p>
        </p:txBody>
      </p:sp>
      <p:sp>
        <p:nvSpPr>
          <p:cNvPr id="276" name="Google Shape;276;p26"/>
          <p:cNvSpPr/>
          <p:nvPr/>
        </p:nvSpPr>
        <p:spPr>
          <a:xfrm>
            <a:off x="758309" y="5648325"/>
            <a:ext cx="131139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Future upgrades include AI-powered chatbots for FAQs, multi-language support, and automated reminders to ensure timely faculty response to pending requests.</a:t>
            </a:r>
            <a:endParaRPr b="0" i="0" sz="1700" u="none" cap="none" strike="noStrike"/>
          </a:p>
        </p:txBody>
      </p:sp>
      <p:pic>
        <p:nvPicPr>
          <p:cNvPr id="277" name="Google Shape;277;p26"/>
          <p:cNvPicPr preferRelativeResize="0"/>
          <p:nvPr/>
        </p:nvPicPr>
        <p:blipFill>
          <a:blip r:embed="rId3">
            <a:alphaModFix/>
          </a:blip>
          <a:stretch>
            <a:fillRect/>
          </a:stretch>
        </p:blipFill>
        <p:spPr>
          <a:xfrm>
            <a:off x="11998275" y="7379450"/>
            <a:ext cx="2514600" cy="77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preencoded.png" id="283" name="Google Shape;283;p2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84" name="Google Shape;284;p27"/>
          <p:cNvSpPr/>
          <p:nvPr/>
        </p:nvSpPr>
        <p:spPr>
          <a:xfrm>
            <a:off x="6244709" y="1366242"/>
            <a:ext cx="59361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Questions &amp; Next Steps</a:t>
            </a:r>
            <a:endParaRPr b="0" i="0" sz="4450" u="none" cap="none" strike="noStrike"/>
          </a:p>
        </p:txBody>
      </p:sp>
      <p:sp>
        <p:nvSpPr>
          <p:cNvPr id="285" name="Google Shape;285;p27"/>
          <p:cNvSpPr/>
          <p:nvPr/>
        </p:nvSpPr>
        <p:spPr>
          <a:xfrm>
            <a:off x="6244709" y="2647593"/>
            <a:ext cx="487500" cy="487500"/>
          </a:xfrm>
          <a:prstGeom prst="roundRect">
            <a:avLst>
              <a:gd fmla="val 40004" name="adj"/>
            </a:avLst>
          </a:prstGeom>
          <a:solidFill>
            <a:srgbClr val="EEEFF5"/>
          </a:solidFill>
          <a:ln>
            <a:noFill/>
          </a:ln>
          <a:effectLst>
            <a:outerShdw blurRad="53340" rotWithShape="0" algn="bl" dir="13500000" dist="2667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6948726" y="2647593"/>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Contact Information</a:t>
            </a:r>
            <a:endParaRPr b="0" i="0" sz="2200" u="none" cap="none" strike="noStrike"/>
          </a:p>
        </p:txBody>
      </p:sp>
      <p:sp>
        <p:nvSpPr>
          <p:cNvPr id="287" name="Google Shape;287;p27"/>
          <p:cNvSpPr/>
          <p:nvPr/>
        </p:nvSpPr>
        <p:spPr>
          <a:xfrm>
            <a:off x="6948726" y="3133725"/>
            <a:ext cx="3001500" cy="10401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Email: </a:t>
            </a:r>
            <a:r>
              <a:rPr b="0" i="0" lang="en-US" sz="1700" u="sng" cap="none" strike="noStrike">
                <a:solidFill>
                  <a:srgbClr val="0563C1"/>
                </a:solidFill>
                <a:latin typeface="Montserrat"/>
                <a:ea typeface="Montserrat"/>
                <a:cs typeface="Montserrat"/>
                <a:sym typeface="Montserrat"/>
                <a:hlinkClick r:id="rId4">
                  <a:extLst>
                    <a:ext uri="{A12FA001-AC4F-418D-AE19-62706E023703}">
                      <ahyp:hlinkClr val="tx"/>
                    </a:ext>
                  </a:extLst>
                </a:hlinkClick>
              </a:rPr>
              <a:t>hemanth.kumarhk100@</a:t>
            </a:r>
            <a:endParaRPr/>
          </a:p>
          <a:p>
            <a:pPr indent="0" lvl="0" marL="0" marR="0" rtl="0" algn="l">
              <a:lnSpc>
                <a:spcPct val="158823"/>
              </a:lnSpc>
              <a:spcBef>
                <a:spcPts val="0"/>
              </a:spcBef>
              <a:spcAft>
                <a:spcPts val="0"/>
              </a:spcAft>
              <a:buClr>
                <a:srgbClr val="272525"/>
              </a:buClr>
              <a:buSzPts val="1700"/>
              <a:buFont typeface="Montserrat"/>
              <a:buNone/>
            </a:pPr>
            <a:r>
              <a:rPr lang="en-US" sz="1700" u="sng">
                <a:solidFill>
                  <a:srgbClr val="0563C1"/>
                </a:solidFill>
                <a:latin typeface="Montserrat"/>
                <a:ea typeface="Montserrat"/>
                <a:cs typeface="Montserrat"/>
                <a:sym typeface="Montserrat"/>
                <a:hlinkClick r:id="rId5">
                  <a:extLst>
                    <a:ext uri="{A12FA001-AC4F-418D-AE19-62706E023703}">
                      <ahyp:hlinkClr val="tx"/>
                    </a:ext>
                  </a:extLst>
                </a:hlinkClick>
              </a:rPr>
              <a:t>g</a:t>
            </a:r>
            <a:r>
              <a:rPr b="0" i="0" lang="en-US" sz="1700" u="sng" cap="none" strike="noStrike">
                <a:solidFill>
                  <a:srgbClr val="0563C1"/>
                </a:solidFill>
                <a:latin typeface="Montserrat"/>
                <a:ea typeface="Montserrat"/>
                <a:cs typeface="Montserrat"/>
                <a:sym typeface="Montserrat"/>
                <a:hlinkClick r:id="rId6">
                  <a:extLst>
                    <a:ext uri="{A12FA001-AC4F-418D-AE19-62706E023703}">
                      <ahyp:hlinkClr val="tx"/>
                    </a:ext>
                  </a:extLst>
                </a:hlinkClick>
              </a:rPr>
              <a:t>mail.com</a:t>
            </a:r>
            <a:endParaRPr b="0" i="0" sz="1700" u="none" cap="none" strike="noStrike"/>
          </a:p>
        </p:txBody>
      </p:sp>
      <p:sp>
        <p:nvSpPr>
          <p:cNvPr id="288" name="Google Shape;288;p27"/>
          <p:cNvSpPr/>
          <p:nvPr/>
        </p:nvSpPr>
        <p:spPr>
          <a:xfrm>
            <a:off x="6948726" y="4303752"/>
            <a:ext cx="3001500" cy="346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Phone: +91-</a:t>
            </a:r>
            <a:r>
              <a:rPr lang="en-US" sz="1700">
                <a:solidFill>
                  <a:srgbClr val="272525"/>
                </a:solidFill>
                <a:latin typeface="Montserrat"/>
                <a:ea typeface="Montserrat"/>
                <a:cs typeface="Montserrat"/>
                <a:sym typeface="Montserrat"/>
              </a:rPr>
              <a:t>7075915507</a:t>
            </a:r>
            <a:endParaRPr b="0" i="0" sz="1700" u="none" cap="none" strike="noStrike"/>
          </a:p>
        </p:txBody>
      </p:sp>
      <p:sp>
        <p:nvSpPr>
          <p:cNvPr id="289" name="Google Shape;289;p27"/>
          <p:cNvSpPr/>
          <p:nvPr/>
        </p:nvSpPr>
        <p:spPr>
          <a:xfrm>
            <a:off x="10166747" y="2647593"/>
            <a:ext cx="487500" cy="487500"/>
          </a:xfrm>
          <a:prstGeom prst="roundRect">
            <a:avLst>
              <a:gd fmla="val 40004" name="adj"/>
            </a:avLst>
          </a:prstGeom>
          <a:solidFill>
            <a:srgbClr val="EEEFF5"/>
          </a:solidFill>
          <a:ln>
            <a:noFill/>
          </a:ln>
          <a:effectLst>
            <a:outerShdw blurRad="53340" rotWithShape="0" algn="bl" dir="13500000" dist="2667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10870763" y="2647593"/>
            <a:ext cx="3001500" cy="7125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We Value Your Feedback</a:t>
            </a:r>
            <a:endParaRPr b="0" i="0" sz="2200" u="none" cap="none" strike="noStrike"/>
          </a:p>
        </p:txBody>
      </p:sp>
      <p:sp>
        <p:nvSpPr>
          <p:cNvPr id="291" name="Google Shape;291;p27"/>
          <p:cNvSpPr/>
          <p:nvPr/>
        </p:nvSpPr>
        <p:spPr>
          <a:xfrm>
            <a:off x="10870763" y="3489960"/>
            <a:ext cx="3001500" cy="1733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Looking forward to your questions, suggestions, and collaboration opportunities to further enhance Leave Pilot.</a:t>
            </a:r>
            <a:endParaRPr b="0" i="0" sz="1700" u="none" cap="none" strike="noStrike"/>
          </a:p>
        </p:txBody>
      </p:sp>
      <p:sp>
        <p:nvSpPr>
          <p:cNvPr id="292" name="Google Shape;292;p27"/>
          <p:cNvSpPr/>
          <p:nvPr/>
        </p:nvSpPr>
        <p:spPr>
          <a:xfrm>
            <a:off x="6244709" y="5683806"/>
            <a:ext cx="487500" cy="487500"/>
          </a:xfrm>
          <a:prstGeom prst="roundRect">
            <a:avLst>
              <a:gd fmla="val 40004" name="adj"/>
            </a:avLst>
          </a:prstGeom>
          <a:solidFill>
            <a:srgbClr val="EEEFF5"/>
          </a:solidFill>
          <a:ln>
            <a:noFill/>
          </a:ln>
          <a:effectLst>
            <a:outerShdw blurRad="53340" rotWithShape="0" algn="bl" dir="13500000" dist="26670">
              <a:srgbClr val="FFFFFF">
                <a:alpha val="6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6948726" y="5683806"/>
            <a:ext cx="2850600" cy="3561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Next Steps</a:t>
            </a:r>
            <a:endParaRPr b="0" i="0" sz="2200" u="none" cap="none" strike="noStrike"/>
          </a:p>
        </p:txBody>
      </p:sp>
      <p:sp>
        <p:nvSpPr>
          <p:cNvPr id="294" name="Google Shape;294;p27"/>
          <p:cNvSpPr/>
          <p:nvPr/>
        </p:nvSpPr>
        <p:spPr>
          <a:xfrm>
            <a:off x="6948726" y="6169938"/>
            <a:ext cx="69234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Engage in pilot programs, integrate with institutional systems, and customize the solution to specific educational needs.</a:t>
            </a:r>
            <a:endParaRPr b="0" i="0" sz="1700" u="none" cap="none" strike="noStrike"/>
          </a:p>
        </p:txBody>
      </p:sp>
      <p:pic>
        <p:nvPicPr>
          <p:cNvPr id="295" name="Google Shape;295;p27"/>
          <p:cNvPicPr preferRelativeResize="0"/>
          <p:nvPr/>
        </p:nvPicPr>
        <p:blipFill>
          <a:blip r:embed="rId7">
            <a:alphaModFix/>
          </a:blip>
          <a:stretch>
            <a:fillRect/>
          </a:stretch>
        </p:blipFill>
        <p:spPr>
          <a:xfrm>
            <a:off x="12024575" y="7364438"/>
            <a:ext cx="2514600" cy="77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nvSpPr>
        <p:spPr>
          <a:xfrm>
            <a:off x="4853400" y="3479850"/>
            <a:ext cx="4923600" cy="1269900"/>
          </a:xfrm>
          <a:prstGeom prst="rect">
            <a:avLst/>
          </a:prstGeom>
          <a:noFill/>
          <a:ln>
            <a:noFill/>
          </a:ln>
        </p:spPr>
        <p:txBody>
          <a:bodyPr anchorCtr="0" anchor="t" bIns="91425" lIns="91425" spcFirstLastPara="1" rIns="91425" wrap="square" tIns="91425">
            <a:spAutoFit/>
          </a:bodyPr>
          <a:lstStyle/>
          <a:p>
            <a:pPr indent="0" lvl="0" marL="0" rtl="0" algn="l">
              <a:lnSpc>
                <a:spcPct val="125842"/>
              </a:lnSpc>
              <a:spcBef>
                <a:spcPts val="0"/>
              </a:spcBef>
              <a:spcAft>
                <a:spcPts val="0"/>
              </a:spcAft>
              <a:buNone/>
            </a:pPr>
            <a:r>
              <a:rPr b="1" lang="en-US" sz="7050">
                <a:solidFill>
                  <a:srgbClr val="7068F4"/>
                </a:solidFill>
                <a:latin typeface="Barlow"/>
                <a:ea typeface="Barlow"/>
                <a:cs typeface="Barlow"/>
                <a:sym typeface="Barlow"/>
              </a:rPr>
              <a:t>Thank You !</a:t>
            </a:r>
            <a:endParaRPr sz="7050">
              <a:solidFill>
                <a:schemeClr val="dk1"/>
              </a:solidFill>
            </a:endParaRPr>
          </a:p>
        </p:txBody>
      </p:sp>
      <p:pic>
        <p:nvPicPr>
          <p:cNvPr id="302" name="Google Shape;302;p28"/>
          <p:cNvPicPr preferRelativeResize="0"/>
          <p:nvPr/>
        </p:nvPicPr>
        <p:blipFill>
          <a:blip r:embed="rId3">
            <a:alphaModFix/>
          </a:blip>
          <a:stretch>
            <a:fillRect/>
          </a:stretch>
        </p:blipFill>
        <p:spPr>
          <a:xfrm>
            <a:off x="11998275" y="7370600"/>
            <a:ext cx="2514600" cy="77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descr="preencoded.png" id="67" name="Google Shape;67;p1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8" name="Google Shape;68;p14"/>
          <p:cNvSpPr/>
          <p:nvPr/>
        </p:nvSpPr>
        <p:spPr>
          <a:xfrm>
            <a:off x="6244709" y="567779"/>
            <a:ext cx="7627500" cy="21381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Leave Pilot: Streamlining Leave Management for Educational Institutions</a:t>
            </a:r>
            <a:endParaRPr b="0" i="0" sz="4450" u="none" cap="none" strike="noStrike"/>
          </a:p>
        </p:txBody>
      </p:sp>
      <p:sp>
        <p:nvSpPr>
          <p:cNvPr id="69" name="Google Shape;69;p14"/>
          <p:cNvSpPr/>
          <p:nvPr/>
        </p:nvSpPr>
        <p:spPr>
          <a:xfrm>
            <a:off x="6244709" y="3352800"/>
            <a:ext cx="7627500" cy="1733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Leave Pilot is a revolutionary digital solution designed to simplify the leave management process for schools and colleges. It enhances communication between students, faculty, and administration by streamlining leave applications, approvals, and tracking in one seamless platform.</a:t>
            </a:r>
            <a:endParaRPr b="0" i="0" sz="1700" u="none" cap="none" strike="noStrike"/>
          </a:p>
        </p:txBody>
      </p:sp>
      <p:sp>
        <p:nvSpPr>
          <p:cNvPr id="70" name="Google Shape;70;p14"/>
          <p:cNvSpPr/>
          <p:nvPr/>
        </p:nvSpPr>
        <p:spPr>
          <a:xfrm>
            <a:off x="6244709" y="5330071"/>
            <a:ext cx="7627500" cy="1386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This presentation unfolds the journey of Leave Pilot from storyboarding to prototype, demonstrating its intuitive workflows and robust features tailored for educational institutions looking to modernize their leave processes.</a:t>
            </a:r>
            <a:endParaRPr b="0" i="0" sz="1700" u="none" cap="none" strike="noStrike"/>
          </a:p>
        </p:txBody>
      </p:sp>
      <p:sp>
        <p:nvSpPr>
          <p:cNvPr id="71" name="Google Shape;71;p14"/>
          <p:cNvSpPr/>
          <p:nvPr/>
        </p:nvSpPr>
        <p:spPr>
          <a:xfrm>
            <a:off x="6244709" y="6976824"/>
            <a:ext cx="346500" cy="346500"/>
          </a:xfrm>
          <a:prstGeom prst="roundRect">
            <a:avLst>
              <a:gd fmla="val 2638004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11975659" y="7379171"/>
            <a:ext cx="2514600" cy="77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758299" y="701425"/>
            <a:ext cx="129657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750" u="none" cap="none" strike="noStrike">
                <a:solidFill>
                  <a:srgbClr val="7068F4"/>
                </a:solidFill>
                <a:latin typeface="Montserrat"/>
                <a:ea typeface="Montserrat"/>
                <a:cs typeface="Montserrat"/>
                <a:sym typeface="Montserrat"/>
              </a:rPr>
              <a:t>Understanding the Leave Pilot Project</a:t>
            </a:r>
            <a:endParaRPr b="1" i="0" sz="4750" u="none" cap="none" strike="noStrike">
              <a:latin typeface="Montserrat"/>
              <a:ea typeface="Montserrat"/>
              <a:cs typeface="Montserrat"/>
              <a:sym typeface="Montserrat"/>
            </a:endParaRPr>
          </a:p>
        </p:txBody>
      </p:sp>
      <p:sp>
        <p:nvSpPr>
          <p:cNvPr id="79" name="Google Shape;79;p15"/>
          <p:cNvSpPr/>
          <p:nvPr/>
        </p:nvSpPr>
        <p:spPr>
          <a:xfrm>
            <a:off x="758309" y="1847398"/>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a:pPr>
            <a:r>
              <a:rPr i="0" lang="en-US" sz="2000" u="none" cap="none" strike="noStrike">
                <a:solidFill>
                  <a:srgbClr val="272525"/>
                </a:solidFill>
                <a:latin typeface="Montserrat Medium"/>
                <a:ea typeface="Montserrat Medium"/>
                <a:cs typeface="Montserrat Medium"/>
                <a:sym typeface="Montserrat Medium"/>
              </a:rPr>
              <a:t>What is Design Thinking &amp; Innovation</a:t>
            </a:r>
            <a:endParaRPr i="0" sz="2000" u="none" cap="none" strike="noStrike">
              <a:latin typeface="Montserrat Medium"/>
              <a:ea typeface="Montserrat Medium"/>
              <a:cs typeface="Montserrat Medium"/>
              <a:sym typeface="Montserrat Medium"/>
            </a:endParaRPr>
          </a:p>
        </p:txBody>
      </p:sp>
      <p:sp>
        <p:nvSpPr>
          <p:cNvPr id="80" name="Google Shape;80;p15"/>
          <p:cNvSpPr/>
          <p:nvPr/>
        </p:nvSpPr>
        <p:spPr>
          <a:xfrm>
            <a:off x="758309" y="2269832"/>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2"/>
            </a:pPr>
            <a:r>
              <a:rPr i="0" lang="en-US" sz="2000" u="none" cap="none" strike="noStrike">
                <a:solidFill>
                  <a:srgbClr val="272525"/>
                </a:solidFill>
                <a:latin typeface="Montserrat Medium"/>
                <a:ea typeface="Montserrat Medium"/>
                <a:cs typeface="Montserrat Medium"/>
                <a:sym typeface="Montserrat Medium"/>
              </a:rPr>
              <a:t>Problem Statement</a:t>
            </a:r>
            <a:endParaRPr i="0" sz="2000" u="none" cap="none" strike="noStrike">
              <a:latin typeface="Montserrat Medium"/>
              <a:ea typeface="Montserrat Medium"/>
              <a:cs typeface="Montserrat Medium"/>
              <a:sym typeface="Montserrat Medium"/>
            </a:endParaRPr>
          </a:p>
        </p:txBody>
      </p:sp>
      <p:sp>
        <p:nvSpPr>
          <p:cNvPr id="81" name="Google Shape;81;p15"/>
          <p:cNvSpPr/>
          <p:nvPr/>
        </p:nvSpPr>
        <p:spPr>
          <a:xfrm>
            <a:off x="758309" y="2692265"/>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3"/>
            </a:pPr>
            <a:r>
              <a:rPr i="0" lang="en-US" sz="2000" u="none" cap="none" strike="noStrike">
                <a:solidFill>
                  <a:srgbClr val="272525"/>
                </a:solidFill>
                <a:latin typeface="Montserrat Medium"/>
                <a:ea typeface="Montserrat Medium"/>
                <a:cs typeface="Montserrat Medium"/>
                <a:sym typeface="Montserrat Medium"/>
              </a:rPr>
              <a:t>Empathy</a:t>
            </a:r>
            <a:endParaRPr i="0" sz="2000" u="none" cap="none" strike="noStrike">
              <a:latin typeface="Montserrat Medium"/>
              <a:ea typeface="Montserrat Medium"/>
              <a:cs typeface="Montserrat Medium"/>
              <a:sym typeface="Montserrat Medium"/>
            </a:endParaRPr>
          </a:p>
        </p:txBody>
      </p:sp>
      <p:sp>
        <p:nvSpPr>
          <p:cNvPr id="82" name="Google Shape;82;p15"/>
          <p:cNvSpPr/>
          <p:nvPr/>
        </p:nvSpPr>
        <p:spPr>
          <a:xfrm>
            <a:off x="758309" y="3114699"/>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4"/>
            </a:pPr>
            <a:r>
              <a:rPr i="0" lang="en-US" sz="2000" u="none" cap="none" strike="noStrike">
                <a:solidFill>
                  <a:srgbClr val="272525"/>
                </a:solidFill>
                <a:latin typeface="Montserrat Medium"/>
                <a:ea typeface="Montserrat Medium"/>
                <a:cs typeface="Montserrat Medium"/>
                <a:sym typeface="Montserrat Medium"/>
              </a:rPr>
              <a:t>Define</a:t>
            </a:r>
            <a:endParaRPr i="0" sz="2000" u="none" cap="none" strike="noStrike">
              <a:latin typeface="Montserrat Medium"/>
              <a:ea typeface="Montserrat Medium"/>
              <a:cs typeface="Montserrat Medium"/>
              <a:sym typeface="Montserrat Medium"/>
            </a:endParaRPr>
          </a:p>
        </p:txBody>
      </p:sp>
      <p:sp>
        <p:nvSpPr>
          <p:cNvPr id="83" name="Google Shape;83;p15"/>
          <p:cNvSpPr/>
          <p:nvPr/>
        </p:nvSpPr>
        <p:spPr>
          <a:xfrm>
            <a:off x="758309" y="3537133"/>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5"/>
            </a:pPr>
            <a:r>
              <a:rPr i="0" lang="en-US" sz="2000" u="none" cap="none" strike="noStrike">
                <a:solidFill>
                  <a:srgbClr val="272525"/>
                </a:solidFill>
                <a:latin typeface="Montserrat Medium"/>
                <a:ea typeface="Montserrat Medium"/>
                <a:cs typeface="Montserrat Medium"/>
                <a:sym typeface="Montserrat Medium"/>
              </a:rPr>
              <a:t>Ideate</a:t>
            </a:r>
            <a:endParaRPr i="0" sz="2000" u="none" cap="none" strike="noStrike">
              <a:latin typeface="Montserrat Medium"/>
              <a:ea typeface="Montserrat Medium"/>
              <a:cs typeface="Montserrat Medium"/>
              <a:sym typeface="Montserrat Medium"/>
            </a:endParaRPr>
          </a:p>
        </p:txBody>
      </p:sp>
      <p:sp>
        <p:nvSpPr>
          <p:cNvPr id="84" name="Google Shape;84;p15"/>
          <p:cNvSpPr/>
          <p:nvPr/>
        </p:nvSpPr>
        <p:spPr>
          <a:xfrm>
            <a:off x="758309" y="3959567"/>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6"/>
            </a:pPr>
            <a:r>
              <a:rPr i="0" lang="en-US" sz="2000" u="none" cap="none" strike="noStrike">
                <a:solidFill>
                  <a:srgbClr val="272525"/>
                </a:solidFill>
                <a:latin typeface="Montserrat Medium"/>
                <a:ea typeface="Montserrat Medium"/>
                <a:cs typeface="Montserrat Medium"/>
                <a:sym typeface="Montserrat Medium"/>
              </a:rPr>
              <a:t>Storyboarding</a:t>
            </a:r>
            <a:endParaRPr i="0" sz="2000" u="none" cap="none" strike="noStrike">
              <a:latin typeface="Montserrat Medium"/>
              <a:ea typeface="Montserrat Medium"/>
              <a:cs typeface="Montserrat Medium"/>
              <a:sym typeface="Montserrat Medium"/>
            </a:endParaRPr>
          </a:p>
        </p:txBody>
      </p:sp>
      <p:sp>
        <p:nvSpPr>
          <p:cNvPr id="85" name="Google Shape;85;p15"/>
          <p:cNvSpPr/>
          <p:nvPr/>
        </p:nvSpPr>
        <p:spPr>
          <a:xfrm>
            <a:off x="758309" y="4382000"/>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7"/>
            </a:pPr>
            <a:r>
              <a:rPr i="0" lang="en-US" sz="2000" u="none" cap="none" strike="noStrike">
                <a:solidFill>
                  <a:srgbClr val="272525"/>
                </a:solidFill>
                <a:latin typeface="Montserrat Medium"/>
                <a:ea typeface="Montserrat Medium"/>
                <a:cs typeface="Montserrat Medium"/>
                <a:sym typeface="Montserrat Medium"/>
              </a:rPr>
              <a:t>Prototype</a:t>
            </a:r>
            <a:endParaRPr i="0" sz="2000" u="none" cap="none" strike="noStrike">
              <a:latin typeface="Montserrat Medium"/>
              <a:ea typeface="Montserrat Medium"/>
              <a:cs typeface="Montserrat Medium"/>
              <a:sym typeface="Montserrat Medium"/>
            </a:endParaRPr>
          </a:p>
        </p:txBody>
      </p:sp>
      <p:sp>
        <p:nvSpPr>
          <p:cNvPr id="86" name="Google Shape;86;p15"/>
          <p:cNvSpPr/>
          <p:nvPr/>
        </p:nvSpPr>
        <p:spPr>
          <a:xfrm>
            <a:off x="758309" y="4804434"/>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8"/>
            </a:pPr>
            <a:r>
              <a:rPr i="0" lang="en-US" sz="2000" u="none" cap="none" strike="noStrike">
                <a:solidFill>
                  <a:srgbClr val="272525"/>
                </a:solidFill>
                <a:latin typeface="Montserrat Medium"/>
                <a:ea typeface="Montserrat Medium"/>
                <a:cs typeface="Montserrat Medium"/>
                <a:sym typeface="Montserrat Medium"/>
              </a:rPr>
              <a:t>Prototype Explanation</a:t>
            </a:r>
            <a:endParaRPr i="0" sz="2000" u="none" cap="none" strike="noStrike">
              <a:latin typeface="Montserrat Medium"/>
              <a:ea typeface="Montserrat Medium"/>
              <a:cs typeface="Montserrat Medium"/>
              <a:sym typeface="Montserrat Medium"/>
            </a:endParaRPr>
          </a:p>
        </p:txBody>
      </p:sp>
      <p:sp>
        <p:nvSpPr>
          <p:cNvPr id="87" name="Google Shape;87;p15"/>
          <p:cNvSpPr/>
          <p:nvPr/>
        </p:nvSpPr>
        <p:spPr>
          <a:xfrm>
            <a:off x="758309" y="5226868"/>
            <a:ext cx="13113900" cy="346800"/>
          </a:xfrm>
          <a:prstGeom prst="rect">
            <a:avLst/>
          </a:prstGeom>
          <a:noFill/>
          <a:ln>
            <a:noFill/>
          </a:ln>
        </p:spPr>
        <p:txBody>
          <a:bodyPr anchorCtr="0" anchor="t" bIns="0" lIns="0" spcFirstLastPara="1" rIns="0" wrap="square" tIns="0">
            <a:noAutofit/>
          </a:bodyPr>
          <a:lstStyle/>
          <a:p>
            <a:pPr indent="-361950" lvl="0" marL="342900" marR="0" rtl="0" algn="l">
              <a:lnSpc>
                <a:spcPct val="158823"/>
              </a:lnSpc>
              <a:spcBef>
                <a:spcPts val="0"/>
              </a:spcBef>
              <a:spcAft>
                <a:spcPts val="0"/>
              </a:spcAft>
              <a:buClr>
                <a:srgbClr val="272525"/>
              </a:buClr>
              <a:buSzPts val="2000"/>
              <a:buFont typeface="Montserrat Medium"/>
              <a:buAutoNum type="arabicPeriod" startAt="9"/>
            </a:pPr>
            <a:r>
              <a:rPr i="0" lang="en-US" sz="2000" u="none" cap="none" strike="noStrike">
                <a:solidFill>
                  <a:srgbClr val="272525"/>
                </a:solidFill>
                <a:latin typeface="Montserrat Medium"/>
                <a:ea typeface="Montserrat Medium"/>
                <a:cs typeface="Montserrat Medium"/>
                <a:sym typeface="Montserrat Medium"/>
              </a:rPr>
              <a:t>Conclusion</a:t>
            </a:r>
            <a:endParaRPr i="0" sz="2000" u="none" cap="none" strike="noStrike">
              <a:latin typeface="Montserrat Medium"/>
              <a:ea typeface="Montserrat Medium"/>
              <a:cs typeface="Montserrat Medium"/>
              <a:sym typeface="Montserrat Medium"/>
            </a:endParaRPr>
          </a:p>
        </p:txBody>
      </p:sp>
      <p:sp>
        <p:nvSpPr>
          <p:cNvPr id="88" name="Google Shape;88;p15"/>
          <p:cNvSpPr/>
          <p:nvPr/>
        </p:nvSpPr>
        <p:spPr>
          <a:xfrm>
            <a:off x="758309" y="5817299"/>
            <a:ext cx="13113900" cy="10401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i="0" lang="en-US" sz="2000" u="none" cap="none" strike="noStrike">
                <a:solidFill>
                  <a:srgbClr val="272525"/>
                </a:solidFill>
                <a:latin typeface="Montserrat Medium"/>
                <a:ea typeface="Montserrat Medium"/>
                <a:cs typeface="Montserrat Medium"/>
                <a:sym typeface="Montserrat Medium"/>
              </a:rPr>
              <a:t>This presentation guides you through the core concepts underlying our Leave Pilot solution, from the methodology of design thinking to concrete prototypes. Each stage is tailored to address challenges in current leave management systems and drive innovative improvements.</a:t>
            </a:r>
            <a:endParaRPr i="0" sz="2000" u="none" cap="none" strike="noStrike">
              <a:latin typeface="Montserrat Medium"/>
              <a:ea typeface="Montserrat Medium"/>
              <a:cs typeface="Montserrat Medium"/>
              <a:sym typeface="Montserrat Medium"/>
            </a:endParaRPr>
          </a:p>
        </p:txBody>
      </p:sp>
      <p:pic>
        <p:nvPicPr>
          <p:cNvPr id="89" name="Google Shape;89;p15"/>
          <p:cNvPicPr preferRelativeResize="0"/>
          <p:nvPr/>
        </p:nvPicPr>
        <p:blipFill>
          <a:blip r:embed="rId3">
            <a:alphaModFix/>
          </a:blip>
          <a:stretch>
            <a:fillRect/>
          </a:stretch>
        </p:blipFill>
        <p:spPr>
          <a:xfrm>
            <a:off x="12011700" y="7339049"/>
            <a:ext cx="2514600" cy="77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p:nvPr/>
        </p:nvSpPr>
        <p:spPr>
          <a:xfrm>
            <a:off x="758309" y="2145149"/>
            <a:ext cx="9564172"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What is Design Thinking &amp; Innovation?</a:t>
            </a:r>
            <a:endParaRPr b="0" i="0" sz="4450" u="none" cap="none" strike="noStrike"/>
          </a:p>
        </p:txBody>
      </p:sp>
      <p:sp>
        <p:nvSpPr>
          <p:cNvPr id="96" name="Google Shape;96;p16"/>
          <p:cNvSpPr/>
          <p:nvPr/>
        </p:nvSpPr>
        <p:spPr>
          <a:xfrm>
            <a:off x="758309" y="3399353"/>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Definition</a:t>
            </a:r>
            <a:endParaRPr b="0" i="0" sz="2200" u="none" cap="none" strike="noStrike"/>
          </a:p>
        </p:txBody>
      </p:sp>
      <p:sp>
        <p:nvSpPr>
          <p:cNvPr id="97" name="Google Shape;97;p16"/>
          <p:cNvSpPr/>
          <p:nvPr/>
        </p:nvSpPr>
        <p:spPr>
          <a:xfrm>
            <a:off x="758309" y="3972163"/>
            <a:ext cx="6292572"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1" i="0" lang="en-US" sz="1700" u="none" cap="none" strike="noStrike">
                <a:solidFill>
                  <a:srgbClr val="272525"/>
                </a:solidFill>
                <a:latin typeface="Montserrat"/>
                <a:ea typeface="Montserrat"/>
                <a:cs typeface="Montserrat"/>
                <a:sym typeface="Montserrat"/>
              </a:rPr>
              <a:t>Design Thinking</a:t>
            </a:r>
            <a:r>
              <a:rPr b="0" i="0" lang="en-US" sz="1700" u="none" cap="none" strike="noStrike">
                <a:solidFill>
                  <a:srgbClr val="272525"/>
                </a:solidFill>
                <a:latin typeface="Montserrat"/>
                <a:ea typeface="Montserrat"/>
                <a:cs typeface="Montserrat"/>
                <a:sym typeface="Montserrat"/>
              </a:rPr>
              <a:t> is a human-centered, iterative problem-solving approach focused on deeply understanding user needs and delivering innovative solutions.</a:t>
            </a:r>
            <a:endParaRPr b="0" i="0" sz="1700" u="none" cap="none" strike="noStrike"/>
          </a:p>
        </p:txBody>
      </p:sp>
      <p:sp>
        <p:nvSpPr>
          <p:cNvPr id="98" name="Google Shape;98;p16"/>
          <p:cNvSpPr/>
          <p:nvPr/>
        </p:nvSpPr>
        <p:spPr>
          <a:xfrm>
            <a:off x="7587139" y="3399353"/>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Phases</a:t>
            </a:r>
            <a:endParaRPr b="0" i="0" sz="2200" u="none" cap="none" strike="noStrike"/>
          </a:p>
        </p:txBody>
      </p:sp>
      <p:sp>
        <p:nvSpPr>
          <p:cNvPr id="99" name="Google Shape;99;p16"/>
          <p:cNvSpPr/>
          <p:nvPr/>
        </p:nvSpPr>
        <p:spPr>
          <a:xfrm>
            <a:off x="7587139" y="3972163"/>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Empathize: Gain user insights</a:t>
            </a:r>
            <a:endParaRPr b="0" i="0" sz="1700" u="none" cap="none" strike="noStrike"/>
          </a:p>
        </p:txBody>
      </p:sp>
      <p:sp>
        <p:nvSpPr>
          <p:cNvPr id="100" name="Google Shape;100;p16"/>
          <p:cNvSpPr/>
          <p:nvPr/>
        </p:nvSpPr>
        <p:spPr>
          <a:xfrm>
            <a:off x="7587139" y="4394597"/>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Define: Identify core problem</a:t>
            </a:r>
            <a:endParaRPr b="0" i="0" sz="1700" u="none" cap="none" strike="noStrike"/>
          </a:p>
        </p:txBody>
      </p:sp>
      <p:sp>
        <p:nvSpPr>
          <p:cNvPr id="101" name="Google Shape;101;p16"/>
          <p:cNvSpPr/>
          <p:nvPr/>
        </p:nvSpPr>
        <p:spPr>
          <a:xfrm>
            <a:off x="7587139" y="4817031"/>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Ideate: Brainstorm creative ideas</a:t>
            </a:r>
            <a:endParaRPr b="0" i="0" sz="1700" u="none" cap="none" strike="noStrike"/>
          </a:p>
        </p:txBody>
      </p:sp>
      <p:sp>
        <p:nvSpPr>
          <p:cNvPr id="102" name="Google Shape;102;p16"/>
          <p:cNvSpPr/>
          <p:nvPr/>
        </p:nvSpPr>
        <p:spPr>
          <a:xfrm>
            <a:off x="7587139" y="5239464"/>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Prototype: Build actionable models</a:t>
            </a:r>
            <a:endParaRPr b="0" i="0" sz="1700" u="none" cap="none" strike="noStrike"/>
          </a:p>
        </p:txBody>
      </p:sp>
      <p:sp>
        <p:nvSpPr>
          <p:cNvPr id="103" name="Google Shape;103;p16"/>
          <p:cNvSpPr/>
          <p:nvPr/>
        </p:nvSpPr>
        <p:spPr>
          <a:xfrm>
            <a:off x="7587139" y="5661898"/>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Test: Refine through feedback</a:t>
            </a:r>
            <a:endParaRPr b="0" i="0" sz="1700" u="none" cap="none" strike="noStrike"/>
          </a:p>
        </p:txBody>
      </p:sp>
      <p:pic>
        <p:nvPicPr>
          <p:cNvPr id="104" name="Google Shape;104;p16"/>
          <p:cNvPicPr preferRelativeResize="0"/>
          <p:nvPr/>
        </p:nvPicPr>
        <p:blipFill>
          <a:blip r:embed="rId3">
            <a:alphaModFix/>
          </a:blip>
          <a:stretch>
            <a:fillRect/>
          </a:stretch>
        </p:blipFill>
        <p:spPr>
          <a:xfrm>
            <a:off x="12011700" y="7351633"/>
            <a:ext cx="2514600" cy="77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preencoded.png" id="110" name="Google Shape;110;p1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1" name="Google Shape;111;p17"/>
          <p:cNvSpPr/>
          <p:nvPr/>
        </p:nvSpPr>
        <p:spPr>
          <a:xfrm>
            <a:off x="758309" y="406023"/>
            <a:ext cx="7627500" cy="21381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Problem Statement: Challenges in Leave Management</a:t>
            </a:r>
            <a:endParaRPr b="0" i="0" sz="4450" u="none" cap="none" strike="noStrike"/>
          </a:p>
        </p:txBody>
      </p:sp>
      <p:sp>
        <p:nvSpPr>
          <p:cNvPr id="112" name="Google Shape;112;p17"/>
          <p:cNvSpPr/>
          <p:nvPr/>
        </p:nvSpPr>
        <p:spPr>
          <a:xfrm>
            <a:off x="758309" y="3105269"/>
            <a:ext cx="3705463" cy="2652832"/>
          </a:xfrm>
          <a:prstGeom prst="roundRect">
            <a:avLst>
              <a:gd fmla="val 7350"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974884" y="3321844"/>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Outdated Process</a:t>
            </a:r>
            <a:endParaRPr b="0" i="0" sz="2200" u="none" cap="none" strike="noStrike"/>
          </a:p>
        </p:txBody>
      </p:sp>
      <p:sp>
        <p:nvSpPr>
          <p:cNvPr id="114" name="Google Shape;114;p17"/>
          <p:cNvSpPr/>
          <p:nvPr/>
        </p:nvSpPr>
        <p:spPr>
          <a:xfrm>
            <a:off x="974884" y="3807976"/>
            <a:ext cx="3272314"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Current leave applications rely heavily on manual, paper-based submission, lacking automation or digital tracking.</a:t>
            </a:r>
            <a:endParaRPr b="0" i="0" sz="1700" u="none" cap="none" strike="noStrike"/>
          </a:p>
        </p:txBody>
      </p:sp>
      <p:sp>
        <p:nvSpPr>
          <p:cNvPr id="115" name="Google Shape;115;p17"/>
          <p:cNvSpPr/>
          <p:nvPr/>
        </p:nvSpPr>
        <p:spPr>
          <a:xfrm>
            <a:off x="4680347" y="3105269"/>
            <a:ext cx="3705463" cy="2652832"/>
          </a:xfrm>
          <a:prstGeom prst="roundRect">
            <a:avLst>
              <a:gd fmla="val 7350"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4896922" y="3321844"/>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Communication Gaps</a:t>
            </a:r>
            <a:endParaRPr b="0" i="0" sz="2200" u="none" cap="none" strike="noStrike"/>
          </a:p>
        </p:txBody>
      </p:sp>
      <p:sp>
        <p:nvSpPr>
          <p:cNvPr id="117" name="Google Shape;117;p17"/>
          <p:cNvSpPr/>
          <p:nvPr/>
        </p:nvSpPr>
        <p:spPr>
          <a:xfrm>
            <a:off x="4896922" y="3807976"/>
            <a:ext cx="3272314"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Students remain uninformed of leave status; faculty struggle to track approvals efficiently.</a:t>
            </a:r>
            <a:endParaRPr b="0" i="0" sz="1700" u="none" cap="none" strike="noStrike"/>
          </a:p>
        </p:txBody>
      </p:sp>
      <p:sp>
        <p:nvSpPr>
          <p:cNvPr id="118" name="Google Shape;118;p17"/>
          <p:cNvSpPr/>
          <p:nvPr/>
        </p:nvSpPr>
        <p:spPr>
          <a:xfrm>
            <a:off x="758309" y="5974675"/>
            <a:ext cx="7627382" cy="1612702"/>
          </a:xfrm>
          <a:prstGeom prst="roundRect">
            <a:avLst>
              <a:gd fmla="val 12091"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974884" y="619125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Administrative Burden</a:t>
            </a:r>
            <a:endParaRPr b="0" i="0" sz="2200" u="none" cap="none" strike="noStrike"/>
          </a:p>
        </p:txBody>
      </p:sp>
      <p:sp>
        <p:nvSpPr>
          <p:cNvPr id="120" name="Google Shape;120;p17"/>
          <p:cNvSpPr/>
          <p:nvPr/>
        </p:nvSpPr>
        <p:spPr>
          <a:xfrm>
            <a:off x="974884" y="6677382"/>
            <a:ext cx="7194233"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Admins face challenges maintaining records accurately and producing timely consolidated reports.</a:t>
            </a:r>
            <a:endParaRPr b="0" i="0" sz="17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p:nvPr/>
        </p:nvSpPr>
        <p:spPr>
          <a:xfrm>
            <a:off x="758309" y="2005489"/>
            <a:ext cx="7627620"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Empathy Analysis: The 5 Whys</a:t>
            </a:r>
            <a:endParaRPr b="0" i="0" sz="4450" u="none" cap="none" strike="noStrike"/>
          </a:p>
        </p:txBody>
      </p:sp>
      <p:sp>
        <p:nvSpPr>
          <p:cNvPr id="127" name="Google Shape;127;p18"/>
          <p:cNvSpPr/>
          <p:nvPr/>
        </p:nvSpPr>
        <p:spPr>
          <a:xfrm>
            <a:off x="758309" y="3395186"/>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830997" y="3425130"/>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Barlow"/>
              <a:buNone/>
            </a:pPr>
            <a:r>
              <a:rPr b="1" i="0" lang="en-US" sz="2650" u="none" cap="none" strike="noStrike">
                <a:solidFill>
                  <a:srgbClr val="272525"/>
                </a:solidFill>
                <a:latin typeface="Barlow"/>
                <a:ea typeface="Barlow"/>
                <a:cs typeface="Barlow"/>
                <a:sym typeface="Barlow"/>
              </a:rPr>
              <a:t>1</a:t>
            </a:r>
            <a:endParaRPr b="0" i="0" sz="2650" u="none" cap="none" strike="noStrike"/>
          </a:p>
        </p:txBody>
      </p:sp>
      <p:sp>
        <p:nvSpPr>
          <p:cNvPr id="129" name="Google Shape;129;p18"/>
          <p:cNvSpPr/>
          <p:nvPr/>
        </p:nvSpPr>
        <p:spPr>
          <a:xfrm>
            <a:off x="1462326" y="3395186"/>
            <a:ext cx="3522821"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Why is the leave process ineffective?</a:t>
            </a:r>
            <a:endParaRPr b="0" i="0" sz="2200" u="none" cap="none" strike="noStrike"/>
          </a:p>
        </p:txBody>
      </p:sp>
      <p:sp>
        <p:nvSpPr>
          <p:cNvPr id="130" name="Google Shape;130;p18"/>
          <p:cNvSpPr/>
          <p:nvPr/>
        </p:nvSpPr>
        <p:spPr>
          <a:xfrm>
            <a:off x="1462326" y="4237553"/>
            <a:ext cx="3522821"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Because it is manual and lacks transparency</a:t>
            </a:r>
            <a:endParaRPr b="0" i="0" sz="1700" u="none" cap="none" strike="noStrike"/>
          </a:p>
        </p:txBody>
      </p:sp>
      <p:sp>
        <p:nvSpPr>
          <p:cNvPr id="131" name="Google Shape;131;p18"/>
          <p:cNvSpPr/>
          <p:nvPr/>
        </p:nvSpPr>
        <p:spPr>
          <a:xfrm>
            <a:off x="5201722" y="3395186"/>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5274409" y="3425130"/>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Barlow"/>
              <a:buNone/>
            </a:pPr>
            <a:r>
              <a:rPr b="1" i="0" lang="en-US" sz="2650" u="none" cap="none" strike="noStrike">
                <a:solidFill>
                  <a:srgbClr val="272525"/>
                </a:solidFill>
                <a:latin typeface="Barlow"/>
                <a:ea typeface="Barlow"/>
                <a:cs typeface="Barlow"/>
                <a:sym typeface="Barlow"/>
              </a:rPr>
              <a:t>2</a:t>
            </a:r>
            <a:endParaRPr b="0" i="0" sz="2650" u="none" cap="none" strike="noStrike"/>
          </a:p>
        </p:txBody>
      </p:sp>
      <p:sp>
        <p:nvSpPr>
          <p:cNvPr id="133" name="Google Shape;133;p18"/>
          <p:cNvSpPr/>
          <p:nvPr/>
        </p:nvSpPr>
        <p:spPr>
          <a:xfrm>
            <a:off x="5905738" y="3395186"/>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Why is it manual?</a:t>
            </a:r>
            <a:endParaRPr b="0" i="0" sz="2200" u="none" cap="none" strike="noStrike"/>
          </a:p>
        </p:txBody>
      </p:sp>
      <p:sp>
        <p:nvSpPr>
          <p:cNvPr id="134" name="Google Shape;134;p18"/>
          <p:cNvSpPr/>
          <p:nvPr/>
        </p:nvSpPr>
        <p:spPr>
          <a:xfrm>
            <a:off x="5905738" y="3881318"/>
            <a:ext cx="3522821"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No digital solution has been implemented yet</a:t>
            </a:r>
            <a:endParaRPr b="0" i="0" sz="1700" u="none" cap="none" strike="noStrike"/>
          </a:p>
        </p:txBody>
      </p:sp>
      <p:sp>
        <p:nvSpPr>
          <p:cNvPr id="135" name="Google Shape;135;p18"/>
          <p:cNvSpPr/>
          <p:nvPr/>
        </p:nvSpPr>
        <p:spPr>
          <a:xfrm>
            <a:off x="9645134" y="3395186"/>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9717822" y="3425130"/>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Barlow"/>
              <a:buNone/>
            </a:pPr>
            <a:r>
              <a:rPr b="1" i="0" lang="en-US" sz="2650" u="none" cap="none" strike="noStrike">
                <a:solidFill>
                  <a:srgbClr val="272525"/>
                </a:solidFill>
                <a:latin typeface="Barlow"/>
                <a:ea typeface="Barlow"/>
                <a:cs typeface="Barlow"/>
                <a:sym typeface="Barlow"/>
              </a:rPr>
              <a:t>3</a:t>
            </a:r>
            <a:endParaRPr b="0" i="0" sz="2650" u="none" cap="none" strike="noStrike"/>
          </a:p>
        </p:txBody>
      </p:sp>
      <p:sp>
        <p:nvSpPr>
          <p:cNvPr id="137" name="Google Shape;137;p18"/>
          <p:cNvSpPr/>
          <p:nvPr/>
        </p:nvSpPr>
        <p:spPr>
          <a:xfrm>
            <a:off x="10349151" y="3395186"/>
            <a:ext cx="2879169"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Why no digital system?</a:t>
            </a:r>
            <a:endParaRPr b="0" i="0" sz="2200" u="none" cap="none" strike="noStrike"/>
          </a:p>
        </p:txBody>
      </p:sp>
      <p:sp>
        <p:nvSpPr>
          <p:cNvPr id="138" name="Google Shape;138;p18"/>
          <p:cNvSpPr/>
          <p:nvPr/>
        </p:nvSpPr>
        <p:spPr>
          <a:xfrm>
            <a:off x="10349151" y="3881318"/>
            <a:ext cx="3522821"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Lack of initiative towards automation</a:t>
            </a:r>
            <a:endParaRPr b="0" i="0" sz="1700" u="none" cap="none" strike="noStrike"/>
          </a:p>
        </p:txBody>
      </p:sp>
      <p:sp>
        <p:nvSpPr>
          <p:cNvPr id="139" name="Google Shape;139;p18"/>
          <p:cNvSpPr/>
          <p:nvPr/>
        </p:nvSpPr>
        <p:spPr>
          <a:xfrm>
            <a:off x="758309" y="5391269"/>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830997" y="5421213"/>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Barlow"/>
              <a:buNone/>
            </a:pPr>
            <a:r>
              <a:rPr b="1" i="0" lang="en-US" sz="2650" u="none" cap="none" strike="noStrike">
                <a:solidFill>
                  <a:srgbClr val="272525"/>
                </a:solidFill>
                <a:latin typeface="Barlow"/>
                <a:ea typeface="Barlow"/>
                <a:cs typeface="Barlow"/>
                <a:sym typeface="Barlow"/>
              </a:rPr>
              <a:t>4</a:t>
            </a:r>
            <a:endParaRPr b="0" i="0" sz="2650" u="none" cap="none" strike="noStrike"/>
          </a:p>
        </p:txBody>
      </p:sp>
      <p:sp>
        <p:nvSpPr>
          <p:cNvPr id="141" name="Google Shape;141;p18"/>
          <p:cNvSpPr/>
          <p:nvPr/>
        </p:nvSpPr>
        <p:spPr>
          <a:xfrm>
            <a:off x="1462326" y="5391269"/>
            <a:ext cx="4241959"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Why the delay in implementation?</a:t>
            </a:r>
            <a:endParaRPr b="0" i="0" sz="2200" u="none" cap="none" strike="noStrike"/>
          </a:p>
        </p:txBody>
      </p:sp>
      <p:sp>
        <p:nvSpPr>
          <p:cNvPr id="142" name="Google Shape;142;p18"/>
          <p:cNvSpPr/>
          <p:nvPr/>
        </p:nvSpPr>
        <p:spPr>
          <a:xfrm>
            <a:off x="1462326" y="5877401"/>
            <a:ext cx="5744647"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Administrative inertia hampers progress</a:t>
            </a:r>
            <a:endParaRPr b="0" i="0" sz="1700" u="none" cap="none" strike="noStrike"/>
          </a:p>
        </p:txBody>
      </p:sp>
      <p:sp>
        <p:nvSpPr>
          <p:cNvPr id="143" name="Google Shape;143;p18"/>
          <p:cNvSpPr/>
          <p:nvPr/>
        </p:nvSpPr>
        <p:spPr>
          <a:xfrm>
            <a:off x="7423547" y="5391269"/>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7496235" y="5421213"/>
            <a:ext cx="342067" cy="427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650"/>
              <a:buFont typeface="Barlow"/>
              <a:buNone/>
            </a:pPr>
            <a:r>
              <a:rPr b="1" i="0" lang="en-US" sz="2650" u="none" cap="none" strike="noStrike">
                <a:solidFill>
                  <a:srgbClr val="272525"/>
                </a:solidFill>
                <a:latin typeface="Barlow"/>
                <a:ea typeface="Barlow"/>
                <a:cs typeface="Barlow"/>
                <a:sym typeface="Barlow"/>
              </a:rPr>
              <a:t>5</a:t>
            </a:r>
            <a:endParaRPr b="0" i="0" sz="2650" u="none" cap="none" strike="noStrike"/>
          </a:p>
        </p:txBody>
      </p:sp>
      <p:sp>
        <p:nvSpPr>
          <p:cNvPr id="145" name="Google Shape;145;p18"/>
          <p:cNvSpPr/>
          <p:nvPr/>
        </p:nvSpPr>
        <p:spPr>
          <a:xfrm>
            <a:off x="8127563" y="5391269"/>
            <a:ext cx="5172075"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Why is student experience deprioritized?</a:t>
            </a:r>
            <a:endParaRPr b="0" i="0" sz="2200" u="none" cap="none" strike="noStrike"/>
          </a:p>
        </p:txBody>
      </p:sp>
      <p:sp>
        <p:nvSpPr>
          <p:cNvPr id="146" name="Google Shape;146;p18"/>
          <p:cNvSpPr/>
          <p:nvPr/>
        </p:nvSpPr>
        <p:spPr>
          <a:xfrm>
            <a:off x="8127563" y="5877401"/>
            <a:ext cx="5744647" cy="34671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Low prioritization of user-centric solutions</a:t>
            </a:r>
            <a:endParaRPr b="0" i="0" sz="1700" u="none" cap="none" strike="noStrike"/>
          </a:p>
        </p:txBody>
      </p:sp>
      <p:pic>
        <p:nvPicPr>
          <p:cNvPr id="147" name="Google Shape;147;p18"/>
          <p:cNvPicPr preferRelativeResize="0"/>
          <p:nvPr/>
        </p:nvPicPr>
        <p:blipFill>
          <a:blip r:embed="rId3">
            <a:alphaModFix/>
          </a:blip>
          <a:stretch>
            <a:fillRect/>
          </a:stretch>
        </p:blipFill>
        <p:spPr>
          <a:xfrm>
            <a:off x="11998275" y="7387350"/>
            <a:ext cx="2514600" cy="77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p:nvPr/>
        </p:nvSpPr>
        <p:spPr>
          <a:xfrm>
            <a:off x="758309" y="2410420"/>
            <a:ext cx="9764792"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Empathy: Understanding Key Personas</a:t>
            </a:r>
            <a:endParaRPr b="0" i="0" sz="4450" u="none" cap="none" strike="noStrike"/>
          </a:p>
        </p:txBody>
      </p:sp>
      <p:sp>
        <p:nvSpPr>
          <p:cNvPr id="154" name="Google Shape;154;p19"/>
          <p:cNvSpPr/>
          <p:nvPr/>
        </p:nvSpPr>
        <p:spPr>
          <a:xfrm>
            <a:off x="758309" y="366462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lang="en-US" sz="2200">
                <a:solidFill>
                  <a:srgbClr val="7068F4"/>
                </a:solidFill>
                <a:latin typeface="Barlow"/>
                <a:ea typeface="Barlow"/>
                <a:cs typeface="Barlow"/>
                <a:sym typeface="Barlow"/>
              </a:rPr>
              <a:t>Sahith </a:t>
            </a:r>
            <a:r>
              <a:rPr b="1" i="0" lang="en-US" sz="2200" u="none" cap="none" strike="noStrike">
                <a:solidFill>
                  <a:srgbClr val="7068F4"/>
                </a:solidFill>
                <a:latin typeface="Barlow"/>
                <a:ea typeface="Barlow"/>
                <a:cs typeface="Barlow"/>
                <a:sym typeface="Barlow"/>
              </a:rPr>
              <a:t>(Student)</a:t>
            </a:r>
            <a:endParaRPr b="0" i="0" sz="2200" u="none" cap="none" strike="noStrike"/>
          </a:p>
        </p:txBody>
      </p:sp>
      <p:sp>
        <p:nvSpPr>
          <p:cNvPr id="155" name="Google Shape;155;p19"/>
          <p:cNvSpPr/>
          <p:nvPr/>
        </p:nvSpPr>
        <p:spPr>
          <a:xfrm>
            <a:off x="758309" y="4237434"/>
            <a:ext cx="4018359"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Needs timely leave approvals for medical reasons but lacks clarity on status updates.</a:t>
            </a:r>
            <a:endParaRPr b="0" i="0" sz="1700" u="none" cap="none" strike="noStrike"/>
          </a:p>
        </p:txBody>
      </p:sp>
      <p:sp>
        <p:nvSpPr>
          <p:cNvPr id="156" name="Google Shape;156;p19"/>
          <p:cNvSpPr/>
          <p:nvPr/>
        </p:nvSpPr>
        <p:spPr>
          <a:xfrm>
            <a:off x="5312926" y="3664625"/>
            <a:ext cx="3350062"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lang="en-US" sz="2200">
                <a:solidFill>
                  <a:srgbClr val="7068F4"/>
                </a:solidFill>
                <a:latin typeface="Barlow"/>
                <a:ea typeface="Barlow"/>
                <a:cs typeface="Barlow"/>
                <a:sym typeface="Barlow"/>
              </a:rPr>
              <a:t>Mohith </a:t>
            </a:r>
            <a:r>
              <a:rPr b="1" lang="en-US" sz="2200">
                <a:solidFill>
                  <a:srgbClr val="7068F4"/>
                </a:solidFill>
                <a:latin typeface="Barlow"/>
                <a:ea typeface="Barlow"/>
                <a:cs typeface="Barlow"/>
                <a:sym typeface="Barlow"/>
              </a:rPr>
              <a:t> </a:t>
            </a:r>
            <a:r>
              <a:rPr b="1" i="0" lang="en-US" sz="2200" u="none" cap="none" strike="noStrike">
                <a:solidFill>
                  <a:srgbClr val="7068F4"/>
                </a:solidFill>
                <a:latin typeface="Barlow"/>
                <a:ea typeface="Barlow"/>
                <a:cs typeface="Barlow"/>
                <a:sym typeface="Barlow"/>
              </a:rPr>
              <a:t>(</a:t>
            </a:r>
            <a:r>
              <a:rPr b="1" lang="en-US" sz="2200">
                <a:solidFill>
                  <a:srgbClr val="7068F4"/>
                </a:solidFill>
                <a:latin typeface="Barlow"/>
                <a:ea typeface="Barlow"/>
                <a:cs typeface="Barlow"/>
                <a:sym typeface="Barlow"/>
              </a:rPr>
              <a:t>Student</a:t>
            </a:r>
            <a:r>
              <a:rPr b="1" i="0" lang="en-US" sz="2200" u="none" cap="none" strike="noStrike">
                <a:solidFill>
                  <a:srgbClr val="7068F4"/>
                </a:solidFill>
                <a:latin typeface="Barlow"/>
                <a:ea typeface="Barlow"/>
                <a:cs typeface="Barlow"/>
                <a:sym typeface="Barlow"/>
              </a:rPr>
              <a:t>)</a:t>
            </a:r>
            <a:endParaRPr b="0" i="0" sz="2200" u="none" cap="none" strike="noStrike"/>
          </a:p>
        </p:txBody>
      </p:sp>
      <p:sp>
        <p:nvSpPr>
          <p:cNvPr id="157" name="Google Shape;157;p19"/>
          <p:cNvSpPr/>
          <p:nvPr/>
        </p:nvSpPr>
        <p:spPr>
          <a:xfrm>
            <a:off x="5312926" y="4237434"/>
            <a:ext cx="4018359"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Manages numerous leave requests manually, often overwhelmed by paper workload and tracking issues.</a:t>
            </a:r>
            <a:endParaRPr b="0" i="0" sz="1700" u="none" cap="none" strike="noStrike"/>
          </a:p>
        </p:txBody>
      </p:sp>
      <p:sp>
        <p:nvSpPr>
          <p:cNvPr id="158" name="Google Shape;158;p19"/>
          <p:cNvSpPr/>
          <p:nvPr/>
        </p:nvSpPr>
        <p:spPr>
          <a:xfrm>
            <a:off x="9867543" y="366462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lang="en-US" sz="2200">
                <a:solidFill>
                  <a:srgbClr val="7068F4"/>
                </a:solidFill>
                <a:latin typeface="Barlow"/>
                <a:ea typeface="Barlow"/>
                <a:cs typeface="Barlow"/>
                <a:sym typeface="Barlow"/>
              </a:rPr>
              <a:t>Daniel (Student)</a:t>
            </a:r>
            <a:endParaRPr b="0" i="0" sz="2200" u="none" cap="none" strike="noStrike"/>
          </a:p>
        </p:txBody>
      </p:sp>
      <p:sp>
        <p:nvSpPr>
          <p:cNvPr id="159" name="Google Shape;159;p19"/>
          <p:cNvSpPr/>
          <p:nvPr/>
        </p:nvSpPr>
        <p:spPr>
          <a:xfrm>
            <a:off x="9867543" y="4237434"/>
            <a:ext cx="4018359"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Responsible for compiling leave records and generating periodic reports, which is time-consuming and error-prone.</a:t>
            </a:r>
            <a:endParaRPr b="0" i="0" sz="1700" u="none" cap="none" strike="noStrike"/>
          </a:p>
        </p:txBody>
      </p:sp>
      <p:pic>
        <p:nvPicPr>
          <p:cNvPr id="160" name="Google Shape;160;p19"/>
          <p:cNvPicPr preferRelativeResize="0"/>
          <p:nvPr/>
        </p:nvPicPr>
        <p:blipFill>
          <a:blip r:embed="rId3">
            <a:alphaModFix/>
          </a:blip>
          <a:stretch>
            <a:fillRect/>
          </a:stretch>
        </p:blipFill>
        <p:spPr>
          <a:xfrm>
            <a:off x="12038525" y="7373099"/>
            <a:ext cx="2514600" cy="77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preencoded.png" id="166" name="Google Shape;166;p2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7" name="Google Shape;167;p20"/>
          <p:cNvSpPr/>
          <p:nvPr/>
        </p:nvSpPr>
        <p:spPr>
          <a:xfrm>
            <a:off x="6732159" y="1145943"/>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Key Interview Insights</a:t>
            </a:r>
            <a:endParaRPr b="0" i="0" sz="4450" u="none" cap="none" strike="noStrike"/>
          </a:p>
        </p:txBody>
      </p:sp>
      <p:sp>
        <p:nvSpPr>
          <p:cNvPr id="168" name="Google Shape;168;p20"/>
          <p:cNvSpPr/>
          <p:nvPr/>
        </p:nvSpPr>
        <p:spPr>
          <a:xfrm>
            <a:off x="6244709" y="3177302"/>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948726" y="3177302"/>
            <a:ext cx="3001447"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How do students apply for leave?</a:t>
            </a:r>
            <a:endParaRPr b="0" i="0" sz="2200" u="none" cap="none" strike="noStrike"/>
          </a:p>
        </p:txBody>
      </p:sp>
      <p:sp>
        <p:nvSpPr>
          <p:cNvPr id="170" name="Google Shape;170;p20"/>
          <p:cNvSpPr/>
          <p:nvPr/>
        </p:nvSpPr>
        <p:spPr>
          <a:xfrm>
            <a:off x="6948726" y="4019669"/>
            <a:ext cx="3001447"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Primarily through letters or emails, followed by manual follow-ups for approval status.</a:t>
            </a:r>
            <a:endParaRPr b="0" i="0" sz="1700" u="none" cap="none" strike="noStrike"/>
          </a:p>
        </p:txBody>
      </p:sp>
      <p:sp>
        <p:nvSpPr>
          <p:cNvPr id="171" name="Google Shape;171;p20"/>
          <p:cNvSpPr/>
          <p:nvPr/>
        </p:nvSpPr>
        <p:spPr>
          <a:xfrm>
            <a:off x="10166747" y="3177302"/>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10870763" y="3177302"/>
            <a:ext cx="3001447"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What challenges do users face?</a:t>
            </a:r>
            <a:endParaRPr b="0" i="0" sz="2200" u="none" cap="none" strike="noStrike"/>
          </a:p>
        </p:txBody>
      </p:sp>
      <p:sp>
        <p:nvSpPr>
          <p:cNvPr id="173" name="Google Shape;173;p20"/>
          <p:cNvSpPr/>
          <p:nvPr/>
        </p:nvSpPr>
        <p:spPr>
          <a:xfrm>
            <a:off x="10870763" y="4019669"/>
            <a:ext cx="3001447"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Lack of transparency about leave status and frequent delays in approval processes.</a:t>
            </a:r>
            <a:endParaRPr b="0" i="0" sz="1700" u="none" cap="none" strike="noStrike"/>
          </a:p>
        </p:txBody>
      </p:sp>
      <p:sp>
        <p:nvSpPr>
          <p:cNvPr id="174" name="Google Shape;174;p20"/>
          <p:cNvSpPr/>
          <p:nvPr/>
        </p:nvSpPr>
        <p:spPr>
          <a:xfrm>
            <a:off x="6244709" y="5866805"/>
            <a:ext cx="487442" cy="487442"/>
          </a:xfrm>
          <a:prstGeom prst="roundRect">
            <a:avLst>
              <a:gd fmla="val 40004" name="adj"/>
            </a:avLst>
          </a:prstGeom>
          <a:solidFill>
            <a:srgbClr val="EEEFF5"/>
          </a:solidFill>
          <a:ln>
            <a:noFill/>
          </a:ln>
          <a:effectLst>
            <a:outerShdw blurRad="53340" rotWithShape="0" algn="bl" dir="13500000" dist="26670">
              <a:srgbClr val="FFFFFF">
                <a:alpha val="6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948726" y="5866805"/>
            <a:ext cx="3456146"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2200"/>
              <a:buFont typeface="Barlow"/>
              <a:buNone/>
            </a:pPr>
            <a:r>
              <a:rPr b="1" i="0" lang="en-US" sz="2200" u="none" cap="none" strike="noStrike">
                <a:solidFill>
                  <a:srgbClr val="272525"/>
                </a:solidFill>
                <a:latin typeface="Barlow"/>
                <a:ea typeface="Barlow"/>
                <a:cs typeface="Barlow"/>
                <a:sym typeface="Barlow"/>
              </a:rPr>
              <a:t>Administrative difficulties?</a:t>
            </a:r>
            <a:endParaRPr b="0" i="0" sz="2200" u="none" cap="none" strike="noStrike"/>
          </a:p>
        </p:txBody>
      </p:sp>
      <p:sp>
        <p:nvSpPr>
          <p:cNvPr id="176" name="Google Shape;176;p20"/>
          <p:cNvSpPr/>
          <p:nvPr/>
        </p:nvSpPr>
        <p:spPr>
          <a:xfrm>
            <a:off x="6948726" y="6352937"/>
            <a:ext cx="6923365"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Consolidating and maintaining leave data without a centralized digital system is tedious and inefficient.</a:t>
            </a:r>
            <a:endParaRPr b="0" i="0" sz="1700" u="none" cap="none" strike="noStrike"/>
          </a:p>
        </p:txBody>
      </p:sp>
      <p:pic>
        <p:nvPicPr>
          <p:cNvPr id="177" name="Google Shape;177;p20"/>
          <p:cNvPicPr preferRelativeResize="0"/>
          <p:nvPr/>
        </p:nvPicPr>
        <p:blipFill>
          <a:blip r:embed="rId4">
            <a:alphaModFix/>
          </a:blip>
          <a:stretch>
            <a:fillRect/>
          </a:stretch>
        </p:blipFill>
        <p:spPr>
          <a:xfrm>
            <a:off x="12038000" y="7386582"/>
            <a:ext cx="2514600" cy="77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p:nvPr/>
        </p:nvSpPr>
        <p:spPr>
          <a:xfrm>
            <a:off x="758309" y="1890474"/>
            <a:ext cx="8712994"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7068F4"/>
              </a:buClr>
              <a:buSzPts val="4450"/>
              <a:buFont typeface="Barlow"/>
              <a:buNone/>
            </a:pPr>
            <a:r>
              <a:rPr b="1" i="0" lang="en-US" sz="4450" u="none" cap="none" strike="noStrike">
                <a:solidFill>
                  <a:srgbClr val="7068F4"/>
                </a:solidFill>
                <a:latin typeface="Barlow"/>
                <a:ea typeface="Barlow"/>
                <a:cs typeface="Barlow"/>
                <a:sym typeface="Barlow"/>
              </a:rPr>
              <a:t>Empathy Maps &amp; User Touchpoints</a:t>
            </a:r>
            <a:endParaRPr b="0" i="0" sz="4450" u="none" cap="none" strike="noStrike"/>
          </a:p>
        </p:txBody>
      </p:sp>
      <p:sp>
        <p:nvSpPr>
          <p:cNvPr id="184" name="Google Shape;184;p21"/>
          <p:cNvSpPr/>
          <p:nvPr/>
        </p:nvSpPr>
        <p:spPr>
          <a:xfrm>
            <a:off x="758309" y="3144679"/>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User Touchpoints</a:t>
            </a:r>
            <a:endParaRPr b="0" i="0" sz="2200" u="none" cap="none" strike="noStrike"/>
          </a:p>
        </p:txBody>
      </p:sp>
      <p:sp>
        <p:nvSpPr>
          <p:cNvPr id="185" name="Google Shape;185;p21"/>
          <p:cNvSpPr/>
          <p:nvPr/>
        </p:nvSpPr>
        <p:spPr>
          <a:xfrm>
            <a:off x="758309" y="3717488"/>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Submitting leave request letter</a:t>
            </a:r>
            <a:endParaRPr b="0" i="0" sz="1700" u="none" cap="none" strike="noStrike"/>
          </a:p>
        </p:txBody>
      </p:sp>
      <p:sp>
        <p:nvSpPr>
          <p:cNvPr id="186" name="Google Shape;186;p21"/>
          <p:cNvSpPr/>
          <p:nvPr/>
        </p:nvSpPr>
        <p:spPr>
          <a:xfrm>
            <a:off x="758309" y="4139922"/>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Status notifications on notice board</a:t>
            </a:r>
            <a:endParaRPr b="0" i="0" sz="1700" u="none" cap="none" strike="noStrike"/>
          </a:p>
        </p:txBody>
      </p:sp>
      <p:sp>
        <p:nvSpPr>
          <p:cNvPr id="187" name="Google Shape;187;p21"/>
          <p:cNvSpPr/>
          <p:nvPr/>
        </p:nvSpPr>
        <p:spPr>
          <a:xfrm>
            <a:off x="758309" y="4562356"/>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Informal confirmation via word of mouth</a:t>
            </a:r>
            <a:endParaRPr b="0" i="0" sz="1700" u="none" cap="none" strike="noStrike"/>
          </a:p>
        </p:txBody>
      </p:sp>
      <p:sp>
        <p:nvSpPr>
          <p:cNvPr id="188" name="Google Shape;188;p21"/>
          <p:cNvSpPr/>
          <p:nvPr/>
        </p:nvSpPr>
        <p:spPr>
          <a:xfrm>
            <a:off x="7587139" y="3144679"/>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7068F4"/>
              </a:buClr>
              <a:buSzPts val="2200"/>
              <a:buFont typeface="Barlow"/>
              <a:buNone/>
            </a:pPr>
            <a:r>
              <a:rPr b="1" i="0" lang="en-US" sz="2200" u="none" cap="none" strike="noStrike">
                <a:solidFill>
                  <a:srgbClr val="7068F4"/>
                </a:solidFill>
                <a:latin typeface="Barlow"/>
                <a:ea typeface="Barlow"/>
                <a:cs typeface="Barlow"/>
                <a:sym typeface="Barlow"/>
              </a:rPr>
              <a:t>Pain Points</a:t>
            </a:r>
            <a:endParaRPr b="0" i="0" sz="2200" u="none" cap="none" strike="noStrike"/>
          </a:p>
        </p:txBody>
      </p:sp>
      <p:sp>
        <p:nvSpPr>
          <p:cNvPr id="189" name="Google Shape;189;p21"/>
          <p:cNvSpPr/>
          <p:nvPr/>
        </p:nvSpPr>
        <p:spPr>
          <a:xfrm>
            <a:off x="7587139" y="3717488"/>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Delayed responses</a:t>
            </a:r>
            <a:endParaRPr b="0" i="0" sz="1700" u="none" cap="none" strike="noStrike"/>
          </a:p>
        </p:txBody>
      </p:sp>
      <p:sp>
        <p:nvSpPr>
          <p:cNvPr id="190" name="Google Shape;190;p21"/>
          <p:cNvSpPr/>
          <p:nvPr/>
        </p:nvSpPr>
        <p:spPr>
          <a:xfrm>
            <a:off x="7587139" y="4139922"/>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No notification system</a:t>
            </a:r>
            <a:endParaRPr b="0" i="0" sz="1700" u="none" cap="none" strike="noStrike"/>
          </a:p>
        </p:txBody>
      </p:sp>
      <p:sp>
        <p:nvSpPr>
          <p:cNvPr id="191" name="Google Shape;191;p21"/>
          <p:cNvSpPr/>
          <p:nvPr/>
        </p:nvSpPr>
        <p:spPr>
          <a:xfrm>
            <a:off x="7587139" y="4562356"/>
            <a:ext cx="6292572" cy="346710"/>
          </a:xfrm>
          <a:prstGeom prst="rect">
            <a:avLst/>
          </a:prstGeom>
          <a:noFill/>
          <a:ln>
            <a:noFill/>
          </a:ln>
        </p:spPr>
        <p:txBody>
          <a:bodyPr anchorCtr="0" anchor="t" bIns="0" lIns="0" spcFirstLastPara="1" rIns="0" wrap="square" tIns="0">
            <a:noAutofit/>
          </a:bodyPr>
          <a:lstStyle/>
          <a:p>
            <a:pPr indent="-342900" lvl="0" marL="342900" marR="0" rtl="0" algn="l">
              <a:lnSpc>
                <a:spcPct val="158823"/>
              </a:lnSpc>
              <a:spcBef>
                <a:spcPts val="0"/>
              </a:spcBef>
              <a:spcAft>
                <a:spcPts val="0"/>
              </a:spcAft>
              <a:buClr>
                <a:srgbClr val="272525"/>
              </a:buClr>
              <a:buSzPts val="1700"/>
              <a:buFont typeface="Montserrat"/>
              <a:buChar char="•"/>
            </a:pPr>
            <a:r>
              <a:rPr b="0" i="0" lang="en-US" sz="1700" u="none" cap="none" strike="noStrike">
                <a:solidFill>
                  <a:srgbClr val="272525"/>
                </a:solidFill>
                <a:latin typeface="Montserrat"/>
                <a:ea typeface="Montserrat"/>
                <a:cs typeface="Montserrat"/>
                <a:sym typeface="Montserrat"/>
              </a:rPr>
              <a:t>Requests often misplaced</a:t>
            </a:r>
            <a:endParaRPr b="0" i="0" sz="1700" u="none" cap="none" strike="noStrike"/>
          </a:p>
        </p:txBody>
      </p:sp>
      <p:sp>
        <p:nvSpPr>
          <p:cNvPr id="192" name="Google Shape;192;p21"/>
          <p:cNvSpPr/>
          <p:nvPr/>
        </p:nvSpPr>
        <p:spPr>
          <a:xfrm>
            <a:off x="7587139" y="5103971"/>
            <a:ext cx="6292572"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72525"/>
              </a:buClr>
              <a:buSzPts val="1700"/>
              <a:buFont typeface="Montserrat"/>
              <a:buNone/>
            </a:pPr>
            <a:r>
              <a:rPr b="0" i="0" lang="en-US" sz="1700" u="none" cap="none" strike="noStrike">
                <a:solidFill>
                  <a:srgbClr val="272525"/>
                </a:solidFill>
                <a:latin typeface="Montserrat"/>
                <a:ea typeface="Montserrat"/>
                <a:cs typeface="Montserrat"/>
                <a:sym typeface="Montserrat"/>
              </a:rPr>
              <a:t>The current experience involves submitting and waiting with no updates, leading to repeated office visits for status inquiries.</a:t>
            </a:r>
            <a:endParaRPr b="0" i="0" sz="1700" u="none" cap="none" strike="noStrike"/>
          </a:p>
        </p:txBody>
      </p:sp>
      <p:pic>
        <p:nvPicPr>
          <p:cNvPr id="193" name="Google Shape;193;p21"/>
          <p:cNvPicPr preferRelativeResize="0"/>
          <p:nvPr/>
        </p:nvPicPr>
        <p:blipFill>
          <a:blip r:embed="rId3">
            <a:alphaModFix/>
          </a:blip>
          <a:stretch>
            <a:fillRect/>
          </a:stretch>
        </p:blipFill>
        <p:spPr>
          <a:xfrm>
            <a:off x="12038525" y="7383151"/>
            <a:ext cx="2514600" cy="77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